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8" r:id="rId11"/>
    <p:sldId id="264" r:id="rId12"/>
    <p:sldId id="265" r:id="rId13"/>
    <p:sldId id="267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sz="6600" dirty="0"/>
              <a:t>БЪЛГАРСКА АСОЦИАЦИЯ ПО </a:t>
            </a:r>
            <a:r>
              <a:rPr lang="bg-BG" sz="6600" dirty="0" smtClean="0"/>
              <a:t>ПСИХОТЕРАПИЯ</a:t>
            </a:r>
            <a:endParaRPr lang="bg-BG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bg-BG" b="1" dirty="0" smtClean="0"/>
              <a:t>Общо </a:t>
            </a:r>
            <a:r>
              <a:rPr lang="bg-BG" b="1" dirty="0"/>
              <a:t>събрание на БАП – София, 04.06.2016г.</a:t>
            </a:r>
          </a:p>
          <a:p>
            <a:endParaRPr lang="bg-BG" dirty="0"/>
          </a:p>
        </p:txBody>
      </p:sp>
      <p:pic>
        <p:nvPicPr>
          <p:cNvPr id="4" name="pic.png" descr="\\angler99\Inkd_G\pressp0509 (INKD)\2_In_Progress\Sharmila\063009\dmiguel_law_broch_hf_v_11x85\pic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0288646" y="1447800"/>
            <a:ext cx="1026024" cy="1365518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78470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sz="2800" b="1" dirty="0"/>
              <a:t>Общо събрание на БАП – София, 04.06.2016г</a:t>
            </a:r>
            <a:r>
              <a:rPr lang="bg-BG" sz="2800" b="1" dirty="0" smtClean="0"/>
              <a:t>.</a:t>
            </a:r>
            <a:br>
              <a:rPr lang="bg-BG" sz="2800" b="1" dirty="0" smtClean="0"/>
            </a:br>
            <a:r>
              <a:rPr lang="bg-BG" sz="2800" b="1" dirty="0" smtClean="0"/>
              <a:t>Отчет на УС на БАП: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091012" cy="4805082"/>
          </a:xfrm>
        </p:spPr>
        <p:txBody>
          <a:bodyPr>
            <a:normAutofit/>
          </a:bodyPr>
          <a:lstStyle/>
          <a:p>
            <a:r>
              <a:rPr lang="bg-BG" b="1" dirty="0" smtClean="0"/>
              <a:t>Процесно </a:t>
            </a:r>
            <a:r>
              <a:rPr lang="bg-BG" b="1" dirty="0"/>
              <a:t>ориентирани задачи</a:t>
            </a:r>
            <a:r>
              <a:rPr lang="bg-BG" dirty="0" smtClean="0"/>
              <a:t>:</a:t>
            </a:r>
          </a:p>
          <a:p>
            <a:r>
              <a:rPr lang="bg-BG" dirty="0" smtClean="0"/>
              <a:t>Актуализиране дейността на Работната трупа по Закона за психотерапията</a:t>
            </a:r>
          </a:p>
          <a:p>
            <a:r>
              <a:rPr lang="bg-BG" dirty="0"/>
              <a:t>А</a:t>
            </a:r>
            <a:r>
              <a:rPr lang="bg-BG" dirty="0" smtClean="0"/>
              <a:t>ктивиране </a:t>
            </a:r>
            <a:r>
              <a:rPr lang="bg-BG" dirty="0"/>
              <a:t>на </a:t>
            </a:r>
            <a:r>
              <a:rPr lang="bg-BG" dirty="0" smtClean="0"/>
              <a:t>работните „</a:t>
            </a:r>
            <a:r>
              <a:rPr lang="en-US" dirty="0" smtClean="0"/>
              <a:t>ad hoc</a:t>
            </a:r>
            <a:r>
              <a:rPr lang="bg-BG" dirty="0" smtClean="0"/>
              <a:t>“ </a:t>
            </a:r>
            <a:r>
              <a:rPr lang="bg-BG" dirty="0"/>
              <a:t>групи за </a:t>
            </a:r>
            <a:r>
              <a:rPr lang="bg-BG" dirty="0" smtClean="0"/>
              <a:t>контакт </a:t>
            </a:r>
            <a:r>
              <a:rPr lang="bg-BG" dirty="0"/>
              <a:t>и </a:t>
            </a:r>
            <a:r>
              <a:rPr lang="bg-BG" dirty="0" smtClean="0"/>
              <a:t>взаимодействие:</a:t>
            </a:r>
          </a:p>
          <a:p>
            <a:pPr lvl="1"/>
            <a:r>
              <a:rPr lang="bg-BG" sz="1900" dirty="0" smtClean="0"/>
              <a:t>На ниво „политики“ и „политика“</a:t>
            </a:r>
          </a:p>
          <a:p>
            <a:pPr lvl="1"/>
            <a:r>
              <a:rPr lang="bg-BG" sz="1900" dirty="0" smtClean="0"/>
              <a:t>На ниво работа в общността - </a:t>
            </a:r>
            <a:r>
              <a:rPr lang="en-US" sz="1900" dirty="0" smtClean="0"/>
              <a:t>“out reach”</a:t>
            </a:r>
            <a:endParaRPr lang="bg-BG" sz="1900" dirty="0" smtClean="0"/>
          </a:p>
          <a:p>
            <a:pPr lvl="1"/>
            <a:r>
              <a:rPr lang="bg-BG" sz="1900" dirty="0" smtClean="0"/>
              <a:t>На ниво популяризиране и отстояване мястото и ролята на психотерапията и на БАП в пространството на психично-здравната помощ  в България</a:t>
            </a:r>
          </a:p>
        </p:txBody>
      </p:sp>
    </p:spTree>
    <p:extLst>
      <p:ext uri="{BB962C8B-B14F-4D97-AF65-F5344CB8AC3E}">
        <p14:creationId xmlns:p14="http://schemas.microsoft.com/office/powerpoint/2010/main" val="362479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sz="2800" b="1" dirty="0"/>
              <a:t>Общо събрание на БАП – София, 04.06.2016г</a:t>
            </a:r>
            <a:r>
              <a:rPr lang="bg-BG" sz="2800" b="1" dirty="0" smtClean="0"/>
              <a:t>.</a:t>
            </a:r>
            <a:br>
              <a:rPr lang="bg-BG" sz="2800" b="1" dirty="0" smtClean="0"/>
            </a:br>
            <a:r>
              <a:rPr lang="bg-BG" sz="2800" b="1" dirty="0" smtClean="0"/>
              <a:t>Отчет на УС на БАП: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091012" cy="4805082"/>
          </a:xfrm>
        </p:spPr>
        <p:txBody>
          <a:bodyPr>
            <a:normAutofit fontScale="92500" lnSpcReduction="10000"/>
          </a:bodyPr>
          <a:lstStyle/>
          <a:p>
            <a:pPr marL="400050" lvl="1" indent="0">
              <a:buNone/>
            </a:pPr>
            <a:r>
              <a:rPr lang="bg-BG" sz="2200" b="1" dirty="0" smtClean="0"/>
              <a:t>Стоян Михайловски </a:t>
            </a:r>
            <a:r>
              <a:rPr lang="bg-BG" sz="2200" b="1" dirty="0"/>
              <a:t>(1856 – 1927)</a:t>
            </a:r>
          </a:p>
          <a:p>
            <a:r>
              <a:rPr lang="ru-RU" dirty="0" smtClean="0"/>
              <a:t>Често </a:t>
            </a:r>
            <a:r>
              <a:rPr lang="ru-RU" dirty="0"/>
              <a:t>се слушат такива позиви към законодателите</a:t>
            </a:r>
            <a:r>
              <a:rPr lang="ru-RU" dirty="0" smtClean="0"/>
              <a:t>:</a:t>
            </a:r>
            <a:r>
              <a:rPr lang="ru-RU" dirty="0"/>
              <a:t> </a:t>
            </a:r>
          </a:p>
          <a:p>
            <a:r>
              <a:rPr lang="ru-RU" dirty="0"/>
              <a:t>- Дайте ни добри закони, та да зацари ред в страната и да заживeйме нормален живот!</a:t>
            </a:r>
          </a:p>
          <a:p>
            <a:r>
              <a:rPr lang="ru-RU" dirty="0"/>
              <a:t> </a:t>
            </a:r>
            <a:r>
              <a:rPr lang="ru-RU" dirty="0" smtClean="0"/>
              <a:t>Науката </a:t>
            </a:r>
            <a:r>
              <a:rPr lang="ru-RU" dirty="0"/>
              <a:t>счита подобни пожелания за безумни и вредоносни - не защото тя не вярва в добър закон, а защото добър закон тряба да дохожда като последица на развой, а никак не като предшествие на развой.</a:t>
            </a:r>
          </a:p>
          <a:p>
            <a:r>
              <a:rPr lang="ru-RU" dirty="0"/>
              <a:t> </a:t>
            </a:r>
            <a:r>
              <a:rPr lang="ru-RU" dirty="0" smtClean="0"/>
              <a:t>Иначе </a:t>
            </a:r>
            <a:r>
              <a:rPr lang="ru-RU" dirty="0"/>
              <a:t>казано, според науката променение на законите не докарва обнова на духовете, а наопаки, обнова на духовете докарва променение на законите.</a:t>
            </a:r>
          </a:p>
          <a:p>
            <a:r>
              <a:rPr lang="ru-RU" dirty="0"/>
              <a:t> </a:t>
            </a:r>
            <a:r>
              <a:rPr lang="ru-RU" dirty="0" smtClean="0"/>
              <a:t>Едва </a:t>
            </a:r>
            <a:r>
              <a:rPr lang="ru-RU" dirty="0"/>
              <a:t>ли има по-груба научна ерес от твърдението, че благодарение на един закон човешкото същество ще престане да бъде такова, каквото е - за да стане такова, каквото сме възмечтали да го направим.</a:t>
            </a:r>
          </a:p>
        </p:txBody>
      </p:sp>
    </p:spTree>
    <p:extLst>
      <p:ext uri="{BB962C8B-B14F-4D97-AF65-F5344CB8AC3E}">
        <p14:creationId xmlns:p14="http://schemas.microsoft.com/office/powerpoint/2010/main" val="303492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sz="2800" b="1" dirty="0"/>
              <a:t>Общо събрание на БАП – София, 04.06.2016г</a:t>
            </a:r>
            <a:r>
              <a:rPr lang="bg-BG" sz="2800" b="1" dirty="0" smtClean="0"/>
              <a:t>.</a:t>
            </a:r>
            <a:br>
              <a:rPr lang="bg-BG" sz="2800" b="1" dirty="0" smtClean="0"/>
            </a:br>
            <a:r>
              <a:rPr lang="bg-BG" sz="2800" b="1" dirty="0" smtClean="0"/>
              <a:t>Отчет на УС на БАП: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091012" cy="4805082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bg-BG" sz="2000" b="1" dirty="0" smtClean="0"/>
              <a:t>Стоян Михайловски (1856 – 1927)</a:t>
            </a:r>
          </a:p>
          <a:p>
            <a:r>
              <a:rPr lang="ru-RU" dirty="0"/>
              <a:t>Философията на историята, социологията и психологията на тълпите единодушно твърдят, че прогресът в духовете тряба да предшествува прогреса в уредбите, сиреч, че преобразованията във външния живот тряба да бъдат плод на преобразованията във вътрешния живот</a:t>
            </a:r>
            <a:r>
              <a:rPr lang="ru-RU" dirty="0" smtClean="0"/>
              <a:t>.</a:t>
            </a:r>
            <a:r>
              <a:rPr lang="ru-RU" dirty="0"/>
              <a:t> </a:t>
            </a:r>
          </a:p>
          <a:p>
            <a:r>
              <a:rPr lang="ru-RU" dirty="0"/>
              <a:t>Творецът на социологията, Авг. Конт, излага основното начало на тая наука в следните седем думи: </a:t>
            </a:r>
            <a:r>
              <a:rPr lang="ru-RU" i="1" dirty="0"/>
              <a:t>toute réforme doit commencer par les consiences</a:t>
            </a:r>
            <a:r>
              <a:rPr lang="ru-RU" dirty="0"/>
              <a:t> - всяка реформа тряба да почнува от съвестите</a:t>
            </a:r>
            <a:r>
              <a:rPr lang="ru-RU" dirty="0" smtClean="0"/>
              <a:t>.</a:t>
            </a:r>
            <a:r>
              <a:rPr lang="ru-RU" dirty="0"/>
              <a:t> </a:t>
            </a:r>
          </a:p>
          <a:p>
            <a:r>
              <a:rPr lang="ru-RU" dirty="0"/>
              <a:t>Идентично твърдение намираме и у други великан на френската мисъл, Тен: </a:t>
            </a:r>
            <a:r>
              <a:rPr lang="ru-RU" i="1" dirty="0"/>
              <a:t>l’emancipation sans l’éducation est une hérésie scientifique</a:t>
            </a:r>
            <a:r>
              <a:rPr lang="ru-RU" dirty="0"/>
              <a:t> - еманципация без възпитание е научна ерес.</a:t>
            </a:r>
          </a:p>
        </p:txBody>
      </p:sp>
    </p:spTree>
    <p:extLst>
      <p:ext uri="{BB962C8B-B14F-4D97-AF65-F5344CB8AC3E}">
        <p14:creationId xmlns:p14="http://schemas.microsoft.com/office/powerpoint/2010/main" val="209867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sz="2800" b="1" dirty="0"/>
              <a:t>Общо събрание на БАП – София, 04.06.2016г</a:t>
            </a:r>
            <a:r>
              <a:rPr lang="bg-BG" sz="2800" b="1" dirty="0" smtClean="0"/>
              <a:t>.</a:t>
            </a:r>
            <a:br>
              <a:rPr lang="bg-BG" sz="2800" b="1" dirty="0" smtClean="0"/>
            </a:br>
            <a:r>
              <a:rPr lang="bg-BG" sz="2800" b="1" dirty="0" smtClean="0"/>
              <a:t>Отчет на УС на БАП: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091012" cy="4805082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bg-BG" sz="2000" b="1" dirty="0" smtClean="0"/>
              <a:t>За отчетния период 11.2015 – 05.2016:</a:t>
            </a:r>
          </a:p>
          <a:p>
            <a:r>
              <a:rPr lang="bg-BG" dirty="0" smtClean="0"/>
              <a:t>Проведени разговори </a:t>
            </a:r>
            <a:r>
              <a:rPr lang="bg-BG" dirty="0"/>
              <a:t>с директора на Центъра за обществено здраве доц. Хинков във връзка с Националната </a:t>
            </a:r>
            <a:r>
              <a:rPr lang="bg-BG" dirty="0" smtClean="0"/>
              <a:t>Стратегия и Програмата </a:t>
            </a:r>
            <a:r>
              <a:rPr lang="bg-BG" dirty="0"/>
              <a:t>за Психично здраве на Гражданите на Република България 2014-2020г</a:t>
            </a:r>
            <a:r>
              <a:rPr lang="bg-BG" dirty="0" smtClean="0"/>
              <a:t>.” ???</a:t>
            </a:r>
            <a:endParaRPr lang="en-US" dirty="0"/>
          </a:p>
          <a:p>
            <a:r>
              <a:rPr lang="bg-BG" dirty="0" smtClean="0"/>
              <a:t>Липса на отговор на предложението ни за участие като член на „Съвета за психично здраве” към МЗ и за провеждане на съвместна работна в търсене на възможни работещи решения</a:t>
            </a:r>
          </a:p>
          <a:p>
            <a:r>
              <a:rPr lang="bg-BG" dirty="0" smtClean="0"/>
              <a:t>И така... „</a:t>
            </a:r>
            <a:r>
              <a:rPr lang="ru-RU" dirty="0" smtClean="0"/>
              <a:t>променение </a:t>
            </a:r>
            <a:r>
              <a:rPr lang="ru-RU" dirty="0"/>
              <a:t>на законите не докарва обнова на духовете, а наопаки, обнова на духовете докарва променение на </a:t>
            </a:r>
            <a:r>
              <a:rPr lang="ru-RU" dirty="0" smtClean="0"/>
              <a:t>законите» ... </a:t>
            </a:r>
            <a:r>
              <a:rPr lang="ru-RU" dirty="0"/>
              <a:t>?</a:t>
            </a:r>
            <a:r>
              <a:rPr lang="ru-RU" dirty="0" smtClean="0"/>
              <a:t> А защо не и двете</a:t>
            </a:r>
            <a:r>
              <a:rPr lang="ru-RU" dirty="0"/>
              <a:t>? </a:t>
            </a:r>
            <a:r>
              <a:rPr lang="ru-RU" dirty="0" smtClean="0"/>
              <a:t>Но «...законодателят </a:t>
            </a:r>
            <a:r>
              <a:rPr lang="ru-RU" dirty="0"/>
              <a:t>е длъжен да зачита този върховен принцип в развоя на народите, </a:t>
            </a:r>
            <a:r>
              <a:rPr lang="ru-RU" b="1" dirty="0"/>
              <a:t>принципа на постепенността и мудността на прогреса</a:t>
            </a:r>
            <a:r>
              <a:rPr lang="ru-RU" b="1" dirty="0" smtClean="0"/>
              <a:t>!</a:t>
            </a:r>
            <a:r>
              <a:rPr lang="ru-RU" dirty="0" smtClean="0"/>
              <a:t>»</a:t>
            </a: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52565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sz="2800" b="1" dirty="0"/>
              <a:t>Общо събрание на БАП – София, 04.06.2016г</a:t>
            </a:r>
            <a:r>
              <a:rPr lang="bg-BG" sz="2800" b="1" dirty="0" smtClean="0"/>
              <a:t>.</a:t>
            </a:r>
            <a:br>
              <a:rPr lang="bg-BG" sz="2800" b="1" dirty="0" smtClean="0"/>
            </a:br>
            <a:r>
              <a:rPr lang="bg-BG" sz="2800" b="1" dirty="0" smtClean="0"/>
              <a:t>Дневен ред на събранието: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80508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БАП </a:t>
            </a:r>
            <a:r>
              <a:rPr lang="ru-RU" dirty="0"/>
              <a:t>- организационни предизвикателства и преспективи при стандартизация </a:t>
            </a:r>
            <a:r>
              <a:rPr lang="ru-RU" dirty="0" smtClean="0"/>
              <a:t>и</a:t>
            </a:r>
            <a:r>
              <a:rPr lang="en-US" dirty="0" smtClean="0"/>
              <a:t> </a:t>
            </a:r>
            <a:r>
              <a:rPr lang="ru-RU" dirty="0" smtClean="0"/>
              <a:t>акредитация </a:t>
            </a:r>
            <a:r>
              <a:rPr lang="ru-RU" dirty="0"/>
              <a:t>на обученията по психотерапия - </a:t>
            </a:r>
            <a:r>
              <a:rPr lang="ru-RU" dirty="0" smtClean="0"/>
              <a:t>въведение </a:t>
            </a:r>
            <a:r>
              <a:rPr lang="ru-RU" dirty="0"/>
              <a:t>от председателя </a:t>
            </a:r>
            <a:r>
              <a:rPr lang="ru-RU" dirty="0" smtClean="0"/>
              <a:t>на</a:t>
            </a:r>
            <a:r>
              <a:rPr lang="bg-BG" dirty="0" smtClean="0"/>
              <a:t>УС;</a:t>
            </a:r>
            <a:endParaRPr lang="bg-BG" dirty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Представяне </a:t>
            </a:r>
            <a:r>
              <a:rPr lang="ru-RU" dirty="0"/>
              <a:t>на състоянието и дейността на терапевтичните модалности </a:t>
            </a:r>
            <a:r>
              <a:rPr lang="ru-RU" dirty="0" smtClean="0"/>
              <a:t>- групови </a:t>
            </a:r>
            <a:r>
              <a:rPr lang="ru-RU" dirty="0"/>
              <a:t>членове на БАП, за изтеклия период;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Отчет </a:t>
            </a:r>
            <a:r>
              <a:rPr lang="ru-RU" dirty="0"/>
              <a:t>на УС и на постоянните комисии към БАП за изтеклия период;</a:t>
            </a:r>
          </a:p>
          <a:p>
            <a:pPr marL="457200" indent="-457200">
              <a:buFont typeface="+mj-lt"/>
              <a:buAutoNum type="arabicPeriod"/>
            </a:pPr>
            <a:r>
              <a:rPr lang="bg-BG" dirty="0" smtClean="0"/>
              <a:t>Финансов </a:t>
            </a:r>
            <a:r>
              <a:rPr lang="bg-BG" dirty="0"/>
              <a:t>отчет;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Представяне </a:t>
            </a:r>
            <a:r>
              <a:rPr lang="ru-RU" dirty="0"/>
              <a:t>на дейността на работната група по </a:t>
            </a:r>
            <a:r>
              <a:rPr lang="ru-RU" dirty="0" smtClean="0"/>
              <a:t>научно-публицистичната дейност </a:t>
            </a:r>
            <a:r>
              <a:rPr lang="ru-RU" dirty="0"/>
              <a:t>и на първия сборник </a:t>
            </a:r>
            <a:r>
              <a:rPr lang="ru-RU" dirty="0" smtClean="0"/>
              <a:t>по  психотерапия </a:t>
            </a:r>
            <a:r>
              <a:rPr lang="ru-RU" dirty="0"/>
              <a:t>на БАП;</a:t>
            </a:r>
          </a:p>
          <a:p>
            <a:pPr marL="457200" indent="-457200">
              <a:buFont typeface="+mj-lt"/>
              <a:buAutoNum type="arabicPeriod"/>
            </a:pPr>
            <a:r>
              <a:rPr lang="bg-BG" dirty="0" smtClean="0"/>
              <a:t>Разни</a:t>
            </a:r>
            <a:r>
              <a:rPr lang="bg-BG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429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bg-BG" sz="3600" dirty="0"/>
              <a:t>БЪЛГАРСКА </a:t>
            </a:r>
            <a:r>
              <a:rPr lang="bg-BG" sz="3600" dirty="0" smtClean="0"/>
              <a:t>АСОЦИАЦИЯ ПО ПСИХОТЕРАПИЯ</a:t>
            </a:r>
            <a:r>
              <a:rPr lang="bg-BG" sz="3600" dirty="0"/>
              <a:t/>
            </a:r>
            <a:br>
              <a:rPr lang="bg-BG" sz="3600" dirty="0"/>
            </a:br>
            <a:r>
              <a:rPr lang="bg-BG" sz="3600" dirty="0" smtClean="0"/>
              <a:t/>
            </a:r>
            <a:br>
              <a:rPr lang="bg-BG" sz="3600" dirty="0" smtClean="0"/>
            </a:br>
            <a:r>
              <a:rPr lang="bg-BG" sz="4800" dirty="0" smtClean="0"/>
              <a:t>УСПЕХ, КОЛЕГИ!</a:t>
            </a:r>
            <a:br>
              <a:rPr lang="bg-BG" sz="4800" dirty="0" smtClean="0"/>
            </a:br>
            <a:endParaRPr lang="bg-BG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 smtClean="0"/>
          </a:p>
          <a:p>
            <a:pPr algn="ctr"/>
            <a:r>
              <a:rPr lang="bg-BG" b="1" dirty="0" smtClean="0"/>
              <a:t>Общо </a:t>
            </a:r>
            <a:r>
              <a:rPr lang="bg-BG" b="1" dirty="0"/>
              <a:t>събрание на БАП – София, 04.06.2016г.</a:t>
            </a:r>
          </a:p>
          <a:p>
            <a:endParaRPr lang="bg-BG" dirty="0"/>
          </a:p>
        </p:txBody>
      </p:sp>
      <p:pic>
        <p:nvPicPr>
          <p:cNvPr id="4" name="pic.png" descr="\\angler99\Inkd_G\pressp0509 (INKD)\2_In_Progress\Sharmila\063009\dmiguel_law_broch_hf_v_11x85\pic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0288646" y="1447800"/>
            <a:ext cx="1026024" cy="1365518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1249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sz="2800" b="1" dirty="0"/>
              <a:t>Общо събрание на БАП – София, 04.06.2016г</a:t>
            </a:r>
            <a:r>
              <a:rPr lang="bg-BG" sz="2800" b="1" dirty="0" smtClean="0"/>
              <a:t>.</a:t>
            </a:r>
            <a:br>
              <a:rPr lang="bg-BG" sz="2800" b="1" dirty="0" smtClean="0"/>
            </a:br>
            <a:r>
              <a:rPr lang="bg-BG" sz="2800" b="1" dirty="0" smtClean="0"/>
              <a:t>Дневен ред на събранието: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80508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БАП </a:t>
            </a:r>
            <a:r>
              <a:rPr lang="ru-RU" dirty="0"/>
              <a:t>- организационни предизвикателства и преспективи при стандартизация </a:t>
            </a:r>
            <a:r>
              <a:rPr lang="ru-RU" dirty="0" smtClean="0"/>
              <a:t>и</a:t>
            </a:r>
            <a:r>
              <a:rPr lang="en-US" dirty="0" smtClean="0"/>
              <a:t> </a:t>
            </a:r>
            <a:r>
              <a:rPr lang="ru-RU" dirty="0" smtClean="0"/>
              <a:t>акредитация </a:t>
            </a:r>
            <a:r>
              <a:rPr lang="ru-RU" dirty="0"/>
              <a:t>на обученията по психотерапия - </a:t>
            </a:r>
            <a:r>
              <a:rPr lang="ru-RU" dirty="0" smtClean="0"/>
              <a:t>въведение </a:t>
            </a:r>
            <a:r>
              <a:rPr lang="ru-RU" dirty="0"/>
              <a:t>от председателя </a:t>
            </a:r>
            <a:r>
              <a:rPr lang="ru-RU" dirty="0" smtClean="0"/>
              <a:t>на</a:t>
            </a:r>
            <a:r>
              <a:rPr lang="bg-BG" dirty="0" smtClean="0"/>
              <a:t>УС;</a:t>
            </a:r>
            <a:endParaRPr lang="bg-BG" dirty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Представяне </a:t>
            </a:r>
            <a:r>
              <a:rPr lang="ru-RU" dirty="0"/>
              <a:t>на състоянието и дейността на терапевтичните модалности </a:t>
            </a:r>
            <a:r>
              <a:rPr lang="ru-RU" dirty="0" smtClean="0"/>
              <a:t>- групови </a:t>
            </a:r>
            <a:r>
              <a:rPr lang="ru-RU" dirty="0"/>
              <a:t>членове на БАП, за изтеклия период;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Отчет </a:t>
            </a:r>
            <a:r>
              <a:rPr lang="ru-RU" dirty="0"/>
              <a:t>на УС и на постоянните комисии към БАП за изтеклия период;</a:t>
            </a:r>
          </a:p>
          <a:p>
            <a:pPr marL="457200" indent="-457200">
              <a:buFont typeface="+mj-lt"/>
              <a:buAutoNum type="arabicPeriod"/>
            </a:pPr>
            <a:r>
              <a:rPr lang="bg-BG" dirty="0" smtClean="0"/>
              <a:t>Финансов </a:t>
            </a:r>
            <a:r>
              <a:rPr lang="bg-BG" dirty="0"/>
              <a:t>отчет;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Представяне </a:t>
            </a:r>
            <a:r>
              <a:rPr lang="ru-RU" dirty="0"/>
              <a:t>на дейността на работната група по </a:t>
            </a:r>
            <a:r>
              <a:rPr lang="ru-RU" dirty="0" smtClean="0"/>
              <a:t>научно-публицистичната дейност </a:t>
            </a:r>
            <a:r>
              <a:rPr lang="ru-RU" dirty="0"/>
              <a:t>и на първия сборник </a:t>
            </a:r>
            <a:r>
              <a:rPr lang="ru-RU" dirty="0" smtClean="0"/>
              <a:t>по  психотерапия </a:t>
            </a:r>
            <a:r>
              <a:rPr lang="ru-RU" dirty="0"/>
              <a:t>на БАП;</a:t>
            </a:r>
          </a:p>
          <a:p>
            <a:pPr marL="457200" indent="-457200">
              <a:buFont typeface="+mj-lt"/>
              <a:buAutoNum type="arabicPeriod"/>
            </a:pPr>
            <a:r>
              <a:rPr lang="bg-BG" dirty="0" smtClean="0"/>
              <a:t>Разни</a:t>
            </a:r>
            <a:r>
              <a:rPr lang="bg-BG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042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sz="2800" b="1" dirty="0"/>
              <a:t>Общо събрание на БАП – София, 04.06.2016г</a:t>
            </a:r>
            <a:r>
              <a:rPr lang="bg-BG" sz="2800" b="1" dirty="0" smtClean="0"/>
              <a:t>.</a:t>
            </a:r>
            <a:br>
              <a:rPr lang="bg-BG" sz="2800" b="1" dirty="0" smtClean="0"/>
            </a:br>
            <a:r>
              <a:rPr lang="bg-BG" sz="2800" b="1" dirty="0" smtClean="0"/>
              <a:t>Отчет на УС на БАП: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805082"/>
          </a:xfrm>
        </p:spPr>
        <p:txBody>
          <a:bodyPr>
            <a:normAutofit fontScale="92500" lnSpcReduction="10000"/>
          </a:bodyPr>
          <a:lstStyle/>
          <a:p>
            <a:pPr marL="457200" lvl="3" indent="0">
              <a:buNone/>
            </a:pPr>
            <a:r>
              <a:rPr lang="bg-BG" sz="2000" b="1" dirty="0" smtClean="0"/>
              <a:t>ОС – 23.11.2015</a:t>
            </a:r>
          </a:p>
          <a:p>
            <a:pPr marL="342900" lvl="2" indent="-342900"/>
            <a:r>
              <a:rPr lang="bg-BG" sz="2000" b="1" dirty="0"/>
              <a:t>Мисия:</a:t>
            </a:r>
            <a:r>
              <a:rPr lang="bg-BG" sz="2000" dirty="0"/>
              <a:t> </a:t>
            </a:r>
            <a:r>
              <a:rPr lang="bg-BG" sz="1700" dirty="0"/>
              <a:t>„Превръщане на психотерапията в регламентирана и институционално разпознаваема професионална помощ, официално достъпна за нуждаещите се</a:t>
            </a:r>
            <a:r>
              <a:rPr lang="bg-BG" sz="1700" dirty="0" smtClean="0"/>
              <a:t>”</a:t>
            </a:r>
          </a:p>
          <a:p>
            <a:pPr marL="342900" lvl="2" indent="-342900"/>
            <a:r>
              <a:rPr lang="bg-BG" sz="2000" b="1" dirty="0" smtClean="0"/>
              <a:t>Цел</a:t>
            </a:r>
            <a:r>
              <a:rPr lang="bg-BG" sz="2000" dirty="0" smtClean="0"/>
              <a:t>:</a:t>
            </a:r>
            <a:r>
              <a:rPr lang="bg-BG" dirty="0" smtClean="0"/>
              <a:t> </a:t>
            </a:r>
            <a:r>
              <a:rPr lang="bg-BG" sz="1900" b="1" dirty="0" smtClean="0"/>
              <a:t>„Развитие </a:t>
            </a:r>
            <a:r>
              <a:rPr lang="bg-BG" sz="1900" b="1" dirty="0"/>
              <a:t>и растеж чрез организационно изграждане и професионален диалог, основани на равнопоставеност и откритост”</a:t>
            </a:r>
          </a:p>
          <a:p>
            <a:pPr lvl="1"/>
            <a:r>
              <a:rPr lang="bg-BG" b="1" dirty="0"/>
              <a:t>стабилност</a:t>
            </a:r>
            <a:r>
              <a:rPr lang="bg-BG" dirty="0"/>
              <a:t> на организационната среда (чрез устойчива „</a:t>
            </a:r>
            <a:r>
              <a:rPr lang="bg-BG" dirty="0" smtClean="0"/>
              <a:t>редовност“ </a:t>
            </a:r>
            <a:r>
              <a:rPr lang="bg-BG" dirty="0"/>
              <a:t>и откритост);</a:t>
            </a:r>
            <a:endParaRPr lang="bg-BG" sz="1600" dirty="0"/>
          </a:p>
          <a:p>
            <a:pPr lvl="1"/>
            <a:r>
              <a:rPr lang="bg-BG" b="1" dirty="0"/>
              <a:t>равнопоставеност</a:t>
            </a:r>
            <a:r>
              <a:rPr lang="bg-BG" dirty="0"/>
              <a:t> между участниците и модалностите;</a:t>
            </a:r>
            <a:endParaRPr lang="bg-BG" sz="1600" dirty="0"/>
          </a:p>
          <a:p>
            <a:pPr lvl="1"/>
            <a:r>
              <a:rPr lang="bg-BG" dirty="0"/>
              <a:t>стремеж към стимулиране и подобряване на </a:t>
            </a:r>
            <a:r>
              <a:rPr lang="bg-BG" b="1" dirty="0"/>
              <a:t>професионалния диалог.</a:t>
            </a:r>
            <a:endParaRPr lang="bg-BG" sz="1600" b="1" dirty="0"/>
          </a:p>
          <a:p>
            <a:r>
              <a:rPr lang="bg-BG" b="1" dirty="0" smtClean="0"/>
              <a:t>Процесно </a:t>
            </a:r>
            <a:r>
              <a:rPr lang="bg-BG" b="1" dirty="0"/>
              <a:t>ориентирани задачи</a:t>
            </a:r>
            <a:r>
              <a:rPr lang="bg-BG" dirty="0" smtClean="0"/>
              <a:t>:</a:t>
            </a:r>
          </a:p>
          <a:p>
            <a:pPr lvl="1"/>
            <a:r>
              <a:rPr lang="bg-BG" b="1" i="1" dirty="0" smtClean="0"/>
              <a:t>Редовно и навременно </a:t>
            </a:r>
            <a:r>
              <a:rPr lang="bg-BG" dirty="0" smtClean="0"/>
              <a:t>провеждане на ежегодните </a:t>
            </a:r>
            <a:r>
              <a:rPr lang="bg-BG" b="1" dirty="0" smtClean="0"/>
              <a:t>ОС на БАП</a:t>
            </a:r>
            <a:r>
              <a:rPr lang="bg-BG" dirty="0" smtClean="0"/>
              <a:t>, със стремеж те </a:t>
            </a:r>
            <a:r>
              <a:rPr lang="bg-BG" dirty="0"/>
              <a:t>да станат не само „административни сбирки” с ниска „посещаемост”, но и </a:t>
            </a:r>
            <a:r>
              <a:rPr lang="bg-BG" b="1" i="1" dirty="0"/>
              <a:t>форуми за среща, проговаряне на актуалното състояние и повече или по-малко координиране на общите ни </a:t>
            </a:r>
            <a:r>
              <a:rPr lang="bg-BG" b="1" i="1" dirty="0" smtClean="0"/>
              <a:t>усилия</a:t>
            </a:r>
            <a:endParaRPr lang="bg-BG" sz="1600" dirty="0"/>
          </a:p>
        </p:txBody>
      </p:sp>
    </p:spTree>
    <p:extLst>
      <p:ext uri="{BB962C8B-B14F-4D97-AF65-F5344CB8AC3E}">
        <p14:creationId xmlns:p14="http://schemas.microsoft.com/office/powerpoint/2010/main" val="54328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sz="2800" b="1" dirty="0"/>
              <a:t>Общо събрание на БАП – София, 04.06.2016г</a:t>
            </a:r>
            <a:r>
              <a:rPr lang="bg-BG" sz="2800" b="1" dirty="0" smtClean="0"/>
              <a:t>.</a:t>
            </a:r>
            <a:br>
              <a:rPr lang="bg-BG" sz="2800" b="1" dirty="0" smtClean="0"/>
            </a:br>
            <a:r>
              <a:rPr lang="bg-BG" sz="2800" b="1" dirty="0" smtClean="0"/>
              <a:t>Отчет на УС на БАП: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805082"/>
          </a:xfrm>
        </p:spPr>
        <p:txBody>
          <a:bodyPr>
            <a:normAutofit/>
          </a:bodyPr>
          <a:lstStyle/>
          <a:p>
            <a:pPr marL="457200" lvl="3" indent="0">
              <a:buNone/>
            </a:pPr>
            <a:r>
              <a:rPr lang="bg-BG" sz="2000" b="1" dirty="0" smtClean="0"/>
              <a:t>ОС – 23.11.2015</a:t>
            </a:r>
            <a:endParaRPr lang="bg-BG" sz="1400" dirty="0"/>
          </a:p>
          <a:p>
            <a:r>
              <a:rPr lang="bg-BG" b="1" dirty="0" smtClean="0"/>
              <a:t>Процесно </a:t>
            </a:r>
            <a:r>
              <a:rPr lang="bg-BG" b="1" dirty="0"/>
              <a:t>ориентирани задачи</a:t>
            </a:r>
            <a:r>
              <a:rPr lang="bg-BG" dirty="0" smtClean="0"/>
              <a:t>:</a:t>
            </a:r>
          </a:p>
          <a:p>
            <a:pPr lvl="1"/>
            <a:r>
              <a:rPr lang="bg-BG" dirty="0"/>
              <a:t>Утвърждаване </a:t>
            </a:r>
            <a:r>
              <a:rPr lang="bg-BG" i="1" dirty="0"/>
              <a:t>ежегодното</a:t>
            </a:r>
            <a:r>
              <a:rPr lang="bg-BG" dirty="0"/>
              <a:t> отбелязване на </a:t>
            </a:r>
            <a:r>
              <a:rPr lang="bg-BG" b="1" dirty="0"/>
              <a:t>Деня на психотерапията</a:t>
            </a:r>
            <a:r>
              <a:rPr lang="bg-BG" dirty="0"/>
              <a:t> и превръщането на този форум не само в споделено празнуване, но и в инициатива за </a:t>
            </a:r>
            <a:r>
              <a:rPr lang="bg-BG" b="1" i="1" dirty="0"/>
              <a:t>преосмисляне и отличаване на добрите практики</a:t>
            </a:r>
            <a:r>
              <a:rPr lang="bg-BG" i="1" dirty="0"/>
              <a:t> </a:t>
            </a:r>
            <a:r>
              <a:rPr lang="bg-BG" dirty="0"/>
              <a:t>в нашата професия. </a:t>
            </a:r>
            <a:r>
              <a:rPr lang="bg-BG" dirty="0" smtClean="0"/>
              <a:t>Усъвършенстване </a:t>
            </a:r>
            <a:r>
              <a:rPr lang="bg-BG" dirty="0"/>
              <a:t>и </a:t>
            </a:r>
            <a:r>
              <a:rPr lang="bg-BG" dirty="0" smtClean="0"/>
              <a:t>доразвиване </a:t>
            </a:r>
            <a:r>
              <a:rPr lang="bg-BG" dirty="0"/>
              <a:t>на процедурата и критериите за </a:t>
            </a:r>
            <a:r>
              <a:rPr lang="bg-BG" dirty="0" smtClean="0"/>
              <a:t>номиниране </a:t>
            </a:r>
            <a:r>
              <a:rPr lang="bg-BG" dirty="0"/>
              <a:t>на отличилите </a:t>
            </a:r>
            <a:r>
              <a:rPr lang="bg-BG" dirty="0" smtClean="0"/>
              <a:t>се</a:t>
            </a:r>
          </a:p>
          <a:p>
            <a:pPr lvl="1"/>
            <a:r>
              <a:rPr lang="bg-BG" dirty="0"/>
              <a:t>Провеждане на </a:t>
            </a:r>
            <a:r>
              <a:rPr lang="bg-BG" i="1" dirty="0"/>
              <a:t>редовни </a:t>
            </a:r>
            <a:r>
              <a:rPr lang="bg-BG" b="1" i="1" dirty="0"/>
              <a:t>ежегодни</a:t>
            </a:r>
            <a:r>
              <a:rPr lang="bg-BG" dirty="0"/>
              <a:t> </a:t>
            </a:r>
            <a:r>
              <a:rPr lang="bg-BG" b="1" dirty="0"/>
              <a:t>Национални конференции на БАП</a:t>
            </a:r>
            <a:r>
              <a:rPr lang="bg-BG" dirty="0"/>
              <a:t>, с ясна насоченост към </a:t>
            </a:r>
            <a:r>
              <a:rPr lang="bg-BG" b="1" i="1" dirty="0"/>
              <a:t>практическата реализация на психотерапията като свободна </a:t>
            </a:r>
            <a:r>
              <a:rPr lang="bg-BG" b="1" i="1" dirty="0" smtClean="0"/>
              <a:t>професия</a:t>
            </a:r>
            <a:endParaRPr lang="bg-BG" dirty="0"/>
          </a:p>
          <a:p>
            <a:pPr lvl="1"/>
            <a:r>
              <a:rPr lang="bg-BG" dirty="0"/>
              <a:t>Активиране </a:t>
            </a:r>
            <a:r>
              <a:rPr lang="bg-BG" dirty="0" smtClean="0"/>
              <a:t>работата по </a:t>
            </a:r>
            <a:r>
              <a:rPr lang="bg-BG" dirty="0"/>
              <a:t>изготвяне на </a:t>
            </a:r>
            <a:r>
              <a:rPr lang="bg-BG" dirty="0" smtClean="0"/>
              <a:t>единен </a:t>
            </a:r>
            <a:r>
              <a:rPr lang="bg-BG" b="1" dirty="0" smtClean="0"/>
              <a:t>Регистър </a:t>
            </a:r>
            <a:r>
              <a:rPr lang="bg-BG" b="1" dirty="0"/>
              <a:t>на обучителните институти</a:t>
            </a:r>
            <a:r>
              <a:rPr lang="bg-BG" dirty="0"/>
              <a:t>, признати от различните модалности към БАП, успоредно с подготовката на </a:t>
            </a:r>
            <a:r>
              <a:rPr lang="bg-BG" b="1" i="1" dirty="0"/>
              <a:t>единни критерии и стандарти</a:t>
            </a:r>
            <a:r>
              <a:rPr lang="bg-BG" dirty="0"/>
              <a:t> за атестиране на тези обучителни институции, като преход към бъдещото им законово регламентиране и </a:t>
            </a:r>
            <a:r>
              <a:rPr lang="bg-BG" dirty="0" smtClean="0"/>
              <a:t>сертифициране</a:t>
            </a:r>
            <a:endParaRPr lang="bg-BG" dirty="0"/>
          </a:p>
          <a:p>
            <a:pPr lvl="2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9012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sz="2800" b="1" dirty="0"/>
              <a:t>Общо събрание на БАП – София, 04.06.2016г</a:t>
            </a:r>
            <a:r>
              <a:rPr lang="bg-BG" sz="2800" b="1" dirty="0" smtClean="0"/>
              <a:t>.</a:t>
            </a:r>
            <a:br>
              <a:rPr lang="bg-BG" sz="2800" b="1" dirty="0" smtClean="0"/>
            </a:br>
            <a:r>
              <a:rPr lang="bg-BG" sz="2800" b="1" dirty="0" smtClean="0"/>
              <a:t>Отчет на УС на БАП: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805082"/>
          </a:xfrm>
        </p:spPr>
        <p:txBody>
          <a:bodyPr>
            <a:normAutofit lnSpcReduction="10000"/>
          </a:bodyPr>
          <a:lstStyle/>
          <a:p>
            <a:pPr marL="457200" lvl="3" indent="0">
              <a:buNone/>
            </a:pPr>
            <a:r>
              <a:rPr lang="bg-BG" sz="2000" b="1" dirty="0" smtClean="0"/>
              <a:t>ОС – 23.11.2015</a:t>
            </a:r>
            <a:endParaRPr lang="bg-BG" sz="1400" dirty="0"/>
          </a:p>
          <a:p>
            <a:r>
              <a:rPr lang="bg-BG" b="1" dirty="0" smtClean="0"/>
              <a:t>Процесно </a:t>
            </a:r>
            <a:r>
              <a:rPr lang="bg-BG" b="1" dirty="0"/>
              <a:t>ориентирани задачи</a:t>
            </a:r>
            <a:r>
              <a:rPr lang="bg-BG" dirty="0" smtClean="0"/>
              <a:t>:</a:t>
            </a:r>
          </a:p>
          <a:p>
            <a:pPr lvl="1"/>
            <a:r>
              <a:rPr lang="bg-BG" dirty="0"/>
              <a:t>Утвърждаване </a:t>
            </a:r>
            <a:r>
              <a:rPr lang="bg-BG" dirty="0" smtClean="0"/>
              <a:t>периодичното издаване на научно-практически </a:t>
            </a:r>
            <a:r>
              <a:rPr lang="bg-BG" b="1" dirty="0" smtClean="0"/>
              <a:t>Сборник на БАП</a:t>
            </a:r>
            <a:r>
              <a:rPr lang="bg-BG" dirty="0" smtClean="0"/>
              <a:t>, насочен както към професионален обмен, така и към популяризиране на психотерапевтичната практика и изследователска работа. Продължаване на работата по електронно издаване и на професионален </a:t>
            </a:r>
            <a:r>
              <a:rPr lang="bg-BG" b="1" dirty="0" smtClean="0"/>
              <a:t>Бюлетин на БПА</a:t>
            </a:r>
            <a:r>
              <a:rPr lang="bg-BG" dirty="0" smtClean="0"/>
              <a:t>.</a:t>
            </a:r>
          </a:p>
          <a:p>
            <a:pPr lvl="1"/>
            <a:r>
              <a:rPr lang="bg-BG" i="1" dirty="0"/>
              <a:t>Редовно и навременно актуализиране</a:t>
            </a:r>
            <a:r>
              <a:rPr lang="bg-BG" dirty="0"/>
              <a:t> на съдържанието на </a:t>
            </a:r>
            <a:r>
              <a:rPr lang="bg-BG" b="1" dirty="0"/>
              <a:t>сайта на </a:t>
            </a:r>
            <a:r>
              <a:rPr lang="bg-BG" b="1" dirty="0" smtClean="0"/>
              <a:t>БАП</a:t>
            </a:r>
            <a:r>
              <a:rPr lang="bg-BG" dirty="0" smtClean="0"/>
              <a:t> и активизиране на новите </a:t>
            </a:r>
            <a:r>
              <a:rPr lang="bg-BG" dirty="0"/>
              <a:t>рубрики: обяви за „работа” и „обучение</a:t>
            </a:r>
            <a:r>
              <a:rPr lang="bg-BG" dirty="0" smtClean="0"/>
              <a:t>”.</a:t>
            </a:r>
          </a:p>
          <a:p>
            <a:pPr lvl="1"/>
            <a:r>
              <a:rPr lang="bg-BG" dirty="0"/>
              <a:t>В</a:t>
            </a:r>
            <a:r>
              <a:rPr lang="bg-BG" dirty="0" smtClean="0"/>
              <a:t>ъвеждане на счетоводен </a:t>
            </a:r>
            <a:r>
              <a:rPr lang="bg-BG" i="1" dirty="0" smtClean="0"/>
              <a:t>ред </a:t>
            </a:r>
            <a:r>
              <a:rPr lang="bg-BG" i="1" dirty="0"/>
              <a:t>и откритост</a:t>
            </a:r>
            <a:r>
              <a:rPr lang="bg-BG" dirty="0"/>
              <a:t> при „регулирането” на </a:t>
            </a:r>
            <a:r>
              <a:rPr lang="bg-BG" b="1" dirty="0"/>
              <a:t>финансовата </a:t>
            </a:r>
            <a:r>
              <a:rPr lang="bg-BG" b="1" dirty="0" smtClean="0"/>
              <a:t>отчетност</a:t>
            </a:r>
            <a:r>
              <a:rPr lang="bg-BG" b="1" dirty="0"/>
              <a:t>.</a:t>
            </a:r>
            <a:endParaRPr lang="bg-BG" dirty="0"/>
          </a:p>
          <a:p>
            <a:pPr lvl="1"/>
            <a:r>
              <a:rPr lang="bg-BG" i="1" dirty="0"/>
              <a:t>Редовни</a:t>
            </a:r>
            <a:r>
              <a:rPr lang="bg-BG" dirty="0"/>
              <a:t> и активни </a:t>
            </a:r>
            <a:r>
              <a:rPr lang="bg-BG" b="1" dirty="0"/>
              <a:t>работни срещи на УС</a:t>
            </a:r>
            <a:r>
              <a:rPr lang="bg-BG" dirty="0"/>
              <a:t>, минимум веднъж месечно (до три пъти месечно!) със задължителен кворум от минимум четири члена</a:t>
            </a:r>
            <a:r>
              <a:rPr lang="bg-BG" dirty="0" smtClean="0"/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5870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sz="2800" b="1" dirty="0"/>
              <a:t>Общо събрание на БАП – София, 04.06.2016г</a:t>
            </a:r>
            <a:r>
              <a:rPr lang="bg-BG" sz="2800" b="1" dirty="0" smtClean="0"/>
              <a:t>.</a:t>
            </a:r>
            <a:br>
              <a:rPr lang="bg-BG" sz="2800" b="1" dirty="0" smtClean="0"/>
            </a:br>
            <a:r>
              <a:rPr lang="bg-BG" sz="2800" b="1" dirty="0" smtClean="0"/>
              <a:t>Отчет на УС на БАП: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091012" cy="4805082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bg-BG" sz="2000" b="1" dirty="0" smtClean="0"/>
              <a:t>За отчетния период 11.2015 – 05.2016:</a:t>
            </a:r>
          </a:p>
          <a:p>
            <a:r>
              <a:rPr lang="bg-BG" dirty="0" smtClean="0"/>
              <a:t>Още от 01.2016 – определяне и обявяване на датите за </a:t>
            </a:r>
            <a:r>
              <a:rPr lang="bg-BG" b="1" dirty="0" smtClean="0"/>
              <a:t>годишното ОС - 04. 06.2016 </a:t>
            </a:r>
            <a:r>
              <a:rPr lang="bg-BG" dirty="0" smtClean="0"/>
              <a:t>и за </a:t>
            </a:r>
            <a:r>
              <a:rPr lang="bg-BG" b="1" dirty="0" smtClean="0"/>
              <a:t>Националната Конференция на БАП – 15-16.10.2016,</a:t>
            </a:r>
            <a:r>
              <a:rPr lang="bg-BG" dirty="0" smtClean="0"/>
              <a:t> както и тематичната й насоченост - </a:t>
            </a:r>
            <a:r>
              <a:rPr lang="bg-BG" b="1" dirty="0" smtClean="0"/>
              <a:t>„Идентитет и различие“</a:t>
            </a:r>
            <a:r>
              <a:rPr lang="bg-BG" dirty="0" smtClean="0"/>
              <a:t>; Датата на Деня на психотерапията остава непроменена </a:t>
            </a:r>
            <a:r>
              <a:rPr lang="bg-BG" b="1" dirty="0" smtClean="0">
                <a:sym typeface="Wingdings" panose="05000000000000000000" pitchFamily="2" charset="2"/>
              </a:rPr>
              <a:t></a:t>
            </a:r>
            <a:endParaRPr lang="en-US" b="1" dirty="0" smtClean="0"/>
          </a:p>
          <a:p>
            <a:r>
              <a:rPr lang="bg-BG" dirty="0"/>
              <a:t>Подбор на научните материали, научна и техническа редакция, комплектоване и </a:t>
            </a:r>
            <a:r>
              <a:rPr lang="bg-BG" b="1" dirty="0"/>
              <a:t>издаване на Сборник № 1 на БАП!!! Честито!</a:t>
            </a:r>
          </a:p>
          <a:p>
            <a:r>
              <a:rPr lang="bg-BG" dirty="0" smtClean="0"/>
              <a:t>Стартиране </a:t>
            </a:r>
            <a:r>
              <a:rPr lang="bg-BG" dirty="0"/>
              <a:t>на инициатива </a:t>
            </a:r>
            <a:r>
              <a:rPr lang="bg-BG" b="1" i="1" dirty="0"/>
              <a:t>за „хармонизиране“</a:t>
            </a:r>
            <a:r>
              <a:rPr lang="ru-RU" b="1" i="1" dirty="0"/>
              <a:t> на обучителните програми </a:t>
            </a:r>
            <a:r>
              <a:rPr lang="ru-RU" dirty="0"/>
              <a:t>на обучителните институции към различните терапевтични модалности, членове на БАП и за разработване на </a:t>
            </a:r>
            <a:r>
              <a:rPr lang="ru-RU" b="1" i="1" dirty="0"/>
              <a:t>базови критерии за оценка на качеството и акредитиране на техните програми</a:t>
            </a:r>
            <a:r>
              <a:rPr lang="ru-RU" dirty="0"/>
              <a:t>, в рамките на общ </a:t>
            </a:r>
            <a:r>
              <a:rPr lang="ru-RU" b="1" i="1" dirty="0"/>
              <a:t>Регистър на психотерапевтичните обучителни институции към </a:t>
            </a:r>
            <a:r>
              <a:rPr lang="ru-RU" b="1" i="1" dirty="0" smtClean="0"/>
              <a:t>БАП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31842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sz="2800" b="1" dirty="0"/>
              <a:t>Общо събрание на БАП – София, 04.06.2016г</a:t>
            </a:r>
            <a:r>
              <a:rPr lang="bg-BG" sz="2800" b="1" dirty="0" smtClean="0"/>
              <a:t>.</a:t>
            </a:r>
            <a:br>
              <a:rPr lang="bg-BG" sz="2800" b="1" dirty="0" smtClean="0"/>
            </a:br>
            <a:r>
              <a:rPr lang="bg-BG" sz="2800" b="1" dirty="0" smtClean="0"/>
              <a:t>Отчет на УС на БАП: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091012" cy="4805082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bg-BG" sz="2000" b="1" dirty="0" smtClean="0"/>
              <a:t>За отчетния период 11.2015 – 05.2016:</a:t>
            </a:r>
          </a:p>
          <a:p>
            <a:r>
              <a:rPr lang="bg-BG" dirty="0" smtClean="0"/>
              <a:t>Стартиране на процес за </a:t>
            </a:r>
            <a:r>
              <a:rPr lang="bg-BG" b="1" dirty="0" smtClean="0"/>
              <a:t>счетоводно- отчетно и административно „хармонизиране“ на БАП</a:t>
            </a:r>
            <a:r>
              <a:rPr lang="bg-BG" dirty="0" smtClean="0"/>
              <a:t>, вкл.:</a:t>
            </a:r>
          </a:p>
          <a:p>
            <a:pPr lvl="1"/>
            <a:r>
              <a:rPr lang="bg-BG" sz="1900" dirty="0" smtClean="0"/>
              <a:t>смяна на счетоводното обслуждане</a:t>
            </a:r>
          </a:p>
          <a:p>
            <a:pPr lvl="1"/>
            <a:r>
              <a:rPr lang="bg-BG" sz="1900" dirty="0" smtClean="0"/>
              <a:t>разработване на </a:t>
            </a:r>
            <a:r>
              <a:rPr lang="bg-BG" sz="1900" b="1" dirty="0" smtClean="0"/>
              <a:t>Финансов Правилник на БАП</a:t>
            </a:r>
            <a:endParaRPr lang="bg-BG" sz="1900" dirty="0"/>
          </a:p>
          <a:p>
            <a:pPr lvl="1"/>
            <a:r>
              <a:rPr lang="bg-BG" sz="1900" dirty="0" smtClean="0"/>
              <a:t>стабилизиране </a:t>
            </a:r>
            <a:r>
              <a:rPr lang="bg-BG" sz="1900" b="1" dirty="0" smtClean="0"/>
              <a:t>събираемостта на членския внос</a:t>
            </a:r>
            <a:r>
              <a:rPr lang="bg-BG" sz="1900" dirty="0" smtClean="0"/>
              <a:t> в асоциацията, считано от 2010</a:t>
            </a:r>
          </a:p>
          <a:p>
            <a:pPr lvl="1"/>
            <a:r>
              <a:rPr lang="bg-BG" sz="1900" b="1" dirty="0" smtClean="0"/>
              <a:t>актуализация на членството в БАП</a:t>
            </a:r>
            <a:endParaRPr lang="en-US" sz="1900" b="1" dirty="0" smtClean="0"/>
          </a:p>
          <a:p>
            <a:r>
              <a:rPr lang="bg-BG" dirty="0" smtClean="0"/>
              <a:t>Своевременно актуализиране както на рубриките на </a:t>
            </a:r>
            <a:r>
              <a:rPr lang="bg-BG" b="1" dirty="0" smtClean="0"/>
              <a:t>сайта на БАП</a:t>
            </a:r>
            <a:r>
              <a:rPr lang="bg-BG" dirty="0" smtClean="0"/>
              <a:t>, така и на тяхното съдържание, с акцент върху поддръжката на </a:t>
            </a:r>
            <a:r>
              <a:rPr lang="bg-BG" b="1" dirty="0" smtClean="0"/>
              <a:t>Регистъра на психотерапевтите в България </a:t>
            </a:r>
            <a:r>
              <a:rPr lang="bg-BG" dirty="0" smtClean="0"/>
              <a:t>и  този на </a:t>
            </a:r>
            <a:r>
              <a:rPr lang="bg-BG" b="1" dirty="0"/>
              <a:t>Р</a:t>
            </a:r>
            <a:r>
              <a:rPr lang="bg-BG" b="1" dirty="0" smtClean="0"/>
              <a:t>едовните членове на БАП</a:t>
            </a:r>
          </a:p>
        </p:txBody>
      </p:sp>
    </p:spTree>
    <p:extLst>
      <p:ext uri="{BB962C8B-B14F-4D97-AF65-F5344CB8AC3E}">
        <p14:creationId xmlns:p14="http://schemas.microsoft.com/office/powerpoint/2010/main" val="422311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sz="2800" b="1" dirty="0"/>
              <a:t>Общо събрание на БАП – София, 04.06.2016г</a:t>
            </a:r>
            <a:r>
              <a:rPr lang="bg-BG" sz="2800" b="1" dirty="0" smtClean="0"/>
              <a:t>.</a:t>
            </a:r>
            <a:br>
              <a:rPr lang="bg-BG" sz="2800" b="1" dirty="0" smtClean="0"/>
            </a:br>
            <a:r>
              <a:rPr lang="bg-BG" sz="2800" b="1" dirty="0" smtClean="0"/>
              <a:t>Отчет на УС на БАП: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091012" cy="4805082"/>
          </a:xfrm>
        </p:spPr>
        <p:txBody>
          <a:bodyPr>
            <a:normAutofit fontScale="92500" lnSpcReduction="10000"/>
          </a:bodyPr>
          <a:lstStyle/>
          <a:p>
            <a:pPr marL="400050" lvl="1" indent="0">
              <a:buNone/>
            </a:pPr>
            <a:r>
              <a:rPr lang="bg-BG" sz="2000" b="1" dirty="0" smtClean="0"/>
              <a:t>За отчетния период 11.2015 – 05.2016:</a:t>
            </a:r>
          </a:p>
          <a:p>
            <a:r>
              <a:rPr lang="bg-BG" b="1" dirty="0"/>
              <a:t>Позиция,</a:t>
            </a:r>
            <a:r>
              <a:rPr lang="bg-BG" dirty="0"/>
              <a:t> спрямо обвинения повдигнати </a:t>
            </a:r>
            <a:r>
              <a:rPr lang="bg-BG" dirty="0" smtClean="0"/>
              <a:t>на член на БАП - д-р </a:t>
            </a:r>
            <a:r>
              <a:rPr lang="bg-BG" dirty="0"/>
              <a:t>Гълъбина Тарашоева:</a:t>
            </a:r>
            <a:r>
              <a:rPr lang="en-US" dirty="0"/>
              <a:t> </a:t>
            </a:r>
            <a:r>
              <a:rPr lang="bg-BG" dirty="0"/>
              <a:t>„...</a:t>
            </a:r>
            <a:r>
              <a:rPr lang="ru-RU" dirty="0"/>
              <a:t>случаят и взетото решение на СОС да бъдат върнати за прецизно преразглеждане, с участието на всички заинтересовани страни, като се вземат предвид всички обстоятелства и факти около предполагаемите пропуски в работата на д-р Тарашоева.» </a:t>
            </a:r>
            <a:endParaRPr lang="bg-BG" b="1" dirty="0"/>
          </a:p>
          <a:p>
            <a:r>
              <a:rPr lang="bg-BG" dirty="0" smtClean="0"/>
              <a:t>Проведени </a:t>
            </a:r>
            <a:r>
              <a:rPr lang="bg-BG" b="1" dirty="0" smtClean="0"/>
              <a:t>разговори по повод неясни формулировки </a:t>
            </a:r>
            <a:r>
              <a:rPr lang="bg-BG" b="1" dirty="0"/>
              <a:t>на </a:t>
            </a:r>
            <a:r>
              <a:rPr lang="bg-BG" b="1" dirty="0" smtClean="0"/>
              <a:t>различни обучителни програми свързани с психотерапията</a:t>
            </a:r>
            <a:r>
              <a:rPr lang="bg-BG" dirty="0" smtClean="0"/>
              <a:t>, създаващи съмнение  за неотстояване на обучителните стандарти и на критериите за професионална компетентност на БАП</a:t>
            </a:r>
          </a:p>
          <a:p>
            <a:pPr marL="342900" lvl="1" indent="-342900"/>
            <a:r>
              <a:rPr lang="ru-RU" sz="2000" b="1" dirty="0" smtClean="0"/>
              <a:t>Предложение </a:t>
            </a:r>
            <a:r>
              <a:rPr lang="ru-RU" sz="2000" dirty="0" smtClean="0"/>
              <a:t>за създаване </a:t>
            </a:r>
            <a:r>
              <a:rPr lang="ru-RU" sz="2000" dirty="0"/>
              <a:t>на </a:t>
            </a:r>
            <a:r>
              <a:rPr lang="ru-RU" sz="2000" dirty="0" smtClean="0"/>
              <a:t>дългосрочна </a:t>
            </a:r>
            <a:r>
              <a:rPr lang="ru-RU" sz="2000" b="1" dirty="0" smtClean="0"/>
              <a:t>работна </a:t>
            </a:r>
            <a:r>
              <a:rPr lang="ru-RU" sz="2000" b="1" dirty="0"/>
              <a:t>група по «хармонизиране» на обучителните програми </a:t>
            </a:r>
            <a:r>
              <a:rPr lang="ru-RU" sz="2000" dirty="0"/>
              <a:t>на обучителните институции към различните терапевтични модалности, членове на БАП, във взаимодействие с комисията по стандартите и УС, съгласно изискванията на </a:t>
            </a:r>
            <a:r>
              <a:rPr lang="en-US" sz="2000" dirty="0"/>
              <a:t>The Core Competencies of A European Psychotherapist (Accepted at the EAP AGM, Moscow, July 2013) </a:t>
            </a:r>
            <a:endParaRPr lang="ru-RU" sz="2000" dirty="0"/>
          </a:p>
          <a:p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107376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sz="2800" b="1" dirty="0"/>
              <a:t>Общо събрание на БАП – София, 04.06.2016г</a:t>
            </a:r>
            <a:r>
              <a:rPr lang="bg-BG" sz="2800" b="1" dirty="0" smtClean="0"/>
              <a:t>.</a:t>
            </a:r>
            <a:br>
              <a:rPr lang="bg-BG" sz="2800" b="1" dirty="0" smtClean="0"/>
            </a:br>
            <a:r>
              <a:rPr lang="bg-BG" sz="2800" b="1" dirty="0" smtClean="0"/>
              <a:t>Отчет на УС на БАП: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805082"/>
          </a:xfrm>
        </p:spPr>
        <p:txBody>
          <a:bodyPr>
            <a:normAutofit/>
          </a:bodyPr>
          <a:lstStyle/>
          <a:p>
            <a:pPr marL="457200" lvl="3" indent="0">
              <a:buNone/>
            </a:pPr>
            <a:r>
              <a:rPr lang="bg-BG" sz="2000" b="1" dirty="0" smtClean="0"/>
              <a:t>ОС – 23.11.2015</a:t>
            </a:r>
          </a:p>
          <a:p>
            <a:pPr marL="342900" lvl="2" indent="-342900"/>
            <a:r>
              <a:rPr lang="bg-BG" sz="2000" b="1" dirty="0"/>
              <a:t>Мисия:</a:t>
            </a:r>
            <a:r>
              <a:rPr lang="bg-BG" sz="2000" dirty="0"/>
              <a:t> </a:t>
            </a:r>
            <a:r>
              <a:rPr lang="bg-BG" sz="1700" dirty="0"/>
              <a:t>„Превръщане на психотерапията в регламентирана и институционално разпознаваема професионална помощ, официално достъпна за нуждаещите се</a:t>
            </a:r>
            <a:r>
              <a:rPr lang="bg-BG" sz="1700" dirty="0" smtClean="0"/>
              <a:t>”</a:t>
            </a:r>
          </a:p>
          <a:p>
            <a:r>
              <a:rPr lang="bg-BG" sz="2400" b="1" dirty="0" smtClean="0"/>
              <a:t>Цел</a:t>
            </a:r>
            <a:r>
              <a:rPr lang="bg-BG" sz="2400" dirty="0" smtClean="0"/>
              <a:t>:</a:t>
            </a:r>
            <a:r>
              <a:rPr lang="bg-BG" dirty="0" smtClean="0"/>
              <a:t> </a:t>
            </a:r>
            <a:r>
              <a:rPr lang="bg-BG" b="1" dirty="0"/>
              <a:t>„Ефективен баланс между евристично-хуманистичния дух на професията и нуждата от ясно регламентирана административна и законова рамка за нейното свободно и качествено упражняване, във взаимодействие с всички заинтересувани институции и организации”</a:t>
            </a:r>
          </a:p>
          <a:p>
            <a:endParaRPr lang="bg-BG" sz="1800" dirty="0"/>
          </a:p>
        </p:txBody>
      </p:sp>
    </p:spTree>
    <p:extLst>
      <p:ext uri="{BB962C8B-B14F-4D97-AF65-F5344CB8AC3E}">
        <p14:creationId xmlns:p14="http://schemas.microsoft.com/office/powerpoint/2010/main" val="18894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2528</TotalTime>
  <Words>1292</Words>
  <Application>Microsoft Office PowerPoint</Application>
  <PresentationFormat>Widescreen</PresentationFormat>
  <Paragraphs>88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Century Gothic</vt:lpstr>
      <vt:lpstr>Wingdings</vt:lpstr>
      <vt:lpstr>Wingdings 3</vt:lpstr>
      <vt:lpstr>Ion</vt:lpstr>
      <vt:lpstr>БЪЛГАРСКА АСОЦИАЦИЯ ПО ПСИХОТЕРАПИЯ</vt:lpstr>
      <vt:lpstr>Общо събрание на БАП – София, 04.06.2016г. Дневен ред на събранието:</vt:lpstr>
      <vt:lpstr>Общо събрание на БАП – София, 04.06.2016г. Отчет на УС на БАП:</vt:lpstr>
      <vt:lpstr>Общо събрание на БАП – София, 04.06.2016г. Отчет на УС на БАП:</vt:lpstr>
      <vt:lpstr>Общо събрание на БАП – София, 04.06.2016г. Отчет на УС на БАП:</vt:lpstr>
      <vt:lpstr>Общо събрание на БАП – София, 04.06.2016г. Отчет на УС на БАП:</vt:lpstr>
      <vt:lpstr>Общо събрание на БАП – София, 04.06.2016г. Отчет на УС на БАП:</vt:lpstr>
      <vt:lpstr>Общо събрание на БАП – София, 04.06.2016г. Отчет на УС на БАП:</vt:lpstr>
      <vt:lpstr>Общо събрание на БАП – София, 04.06.2016г. Отчет на УС на БАП:</vt:lpstr>
      <vt:lpstr>Общо събрание на БАП – София, 04.06.2016г. Отчет на УС на БАП:</vt:lpstr>
      <vt:lpstr>Общо събрание на БАП – София, 04.06.2016г. Отчет на УС на БАП:</vt:lpstr>
      <vt:lpstr>Общо събрание на БАП – София, 04.06.2016г. Отчет на УС на БАП:</vt:lpstr>
      <vt:lpstr>Общо събрание на БАП – София, 04.06.2016г. Отчет на УС на БАП:</vt:lpstr>
      <vt:lpstr>Общо събрание на БАП – София, 04.06.2016г. Дневен ред на събранието:</vt:lpstr>
      <vt:lpstr>БЪЛГАРСКА АСОЦИАЦИЯ ПО ПСИХОТЕРАПИЯ  УСПЕХ, КОЛЕГИ!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БЪЛГАРСКА АСОЦИАЦИЯ ПО ПСИХОТЕРАПИЯ</dc:title>
  <dc:creator>Dimo</dc:creator>
  <cp:lastModifiedBy>Dimo</cp:lastModifiedBy>
  <cp:revision>44</cp:revision>
  <dcterms:created xsi:type="dcterms:W3CDTF">2016-05-28T13:41:45Z</dcterms:created>
  <dcterms:modified xsi:type="dcterms:W3CDTF">2016-06-02T22:09:52Z</dcterms:modified>
</cp:coreProperties>
</file>