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sldIdLst>
    <p:sldId id="256" r:id="rId6"/>
    <p:sldId id="257" r:id="rId7"/>
    <p:sldId id="271" r:id="rId8"/>
    <p:sldId id="264" r:id="rId9"/>
    <p:sldId id="258" r:id="rId10"/>
    <p:sldId id="260" r:id="rId11"/>
    <p:sldId id="261" r:id="rId12"/>
    <p:sldId id="265" r:id="rId13"/>
    <p:sldId id="263" r:id="rId14"/>
    <p:sldId id="267" r:id="rId15"/>
    <p:sldId id="269" r:id="rId16"/>
    <p:sldId id="270" r:id="rId17"/>
    <p:sldId id="268" r:id="rId18"/>
  </p:sldIdLst>
  <p:sldSz cx="9144000" cy="6858000" type="screen4x3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3" autoAdjust="0"/>
    <p:restoredTop sz="94667" autoAdjust="0"/>
  </p:normalViewPr>
  <p:slideViewPr>
    <p:cSldViewPr>
      <p:cViewPr varScale="1">
        <p:scale>
          <a:sx n="70" d="100"/>
          <a:sy n="70" d="100"/>
        </p:scale>
        <p:origin x="-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5181600"/>
            <a:ext cx="8305800" cy="6858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5867400"/>
            <a:ext cx="8305800" cy="685800"/>
          </a:xfrm>
        </p:spPr>
        <p:txBody>
          <a:bodyPr anchor="ctr"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A4483-2C76-420B-A029-72AD4C2B3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A80CB2-0C10-4BCD-823F-6C9B394E5E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28600"/>
            <a:ext cx="22098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228600"/>
            <a:ext cx="64770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2E954-E5C9-4A08-A604-41B17B8A3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9490-4BE0-4C6E-A1C8-30210842A6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B0844-4E5B-454B-B702-F5F1C59A73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0AF9F9-919A-4EEA-B120-9B0CA562B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63610-18A2-4672-8B6F-0BC34FCD1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253A0-816C-4456-B341-4AF40E67B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5F3A61-A73F-47A5-9595-EDF9990C6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833A8-5478-4F72-8D55-4EEDBE8ABC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bg-B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C76BF-0A19-4E22-AA51-696A67BC7E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228600"/>
            <a:ext cx="883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52400" y="6553200"/>
            <a:ext cx="2403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59138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4C7E2B24-7B2F-4E37-9E8D-DD6ECF6E9A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838200" y="5500688"/>
            <a:ext cx="8305800" cy="795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години Българска Асоциация по Психотерапия</a:t>
            </a:r>
            <a:r>
              <a:rPr lang="bg-BG" b="1" dirty="0" smtClean="0"/>
              <a:t/>
            </a:r>
            <a:br>
              <a:rPr lang="bg-BG" b="1" dirty="0" smtClean="0"/>
            </a:br>
            <a:endParaRPr lang="bg-BG" b="1" dirty="0" smtClean="0"/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838200" y="61722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Честит Ден на Психотерапията, колеги!</a:t>
            </a:r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5597525" y="2286000"/>
            <a:ext cx="35464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bg-BG" sz="4800" dirty="0">
                <a:solidFill>
                  <a:schemeClr val="accent6">
                    <a:lumMod val="75000"/>
                  </a:schemeClr>
                </a:solidFill>
              </a:rPr>
              <a:t>23.11.2013г.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bg1"/>
                </a:solidFill>
              </a:rPr>
              <a:t>Честит Ден на Психотерапията, колеги!</a:t>
            </a:r>
            <a:endParaRPr lang="bg-BG" sz="240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/>
              <a:t>	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Годишно номиниране/отличаване по случай Деня на психотерапията: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Номинациите за тази година отразяват насоките които ОС и УС приеха като приоритентни за този конкретен период от развитието на организацията. Това бяха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"Диалозите на психотерапията"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, каквато беше и темата на годишната национална конференция. Основен акцент се постави върху "интердисциплинарното" във взаимодействията на психотерапевтичните подходи и различните приложни "пространства" на "среща" на разнообразните вариации на професията ни с полетата на нейното реализиране.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В тази връзка, проект "Детето и неговите симптоми", както и проект "Червената къща" отразяват, всеки от тях по своя специфичен начин, тази стратегическа линия</a:t>
            </a:r>
            <a:endParaRPr lang="en-US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fr-CA" sz="2000" dirty="0" smtClean="0">
                <a:solidFill>
                  <a:schemeClr val="accent6">
                    <a:lumMod val="75000"/>
                  </a:schemeClr>
                </a:solidFill>
              </a:rPr>
              <a:t>PS.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"Детето и неговите симптоми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”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е клинична програма;</a:t>
            </a: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fr-CA" sz="2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	“Червената къща” е независим социо-културен център;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Tx/>
              <a:buNone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bg1"/>
                </a:solidFill>
              </a:rPr>
              <a:t>Честит Ден на Психотерапията, колеги!</a:t>
            </a:r>
            <a:endParaRPr lang="bg-BG" sz="24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/>
              <a:t>	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Предложение за обсъждане</a:t>
            </a:r>
          </a:p>
          <a:p>
            <a:pPr eaLnBrk="1" hangingPunct="1">
              <a:buFontTx/>
              <a:buNone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от страна на УС на БАП във връзка с драматично затруднения междуинституционален, междуетнически и междуличностен дискурс у нас: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Готовност за подпомагане развитието на процеси на конструктивно взаимодействие посредством нашата професионална компетентност: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заявяване (вкл. медийно и на страницата ни в интернет) на нашата готовност да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медиираме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подпомагаме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 пълноценното говорене между всички участници в драматичната ситуация у нас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обединяване на достатъчно количество колеги желаещи да се ангажират в такъв дългосрочен процес</a:t>
            </a:r>
          </a:p>
          <a:p>
            <a:pPr lvl="2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подпомагане на тяхната работа чрез институционално (вкл. финансово) застъпничество от страна на БАП (при нужда)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bg1"/>
                </a:solidFill>
              </a:rPr>
              <a:t>Честит Ден на Психотерапията, колеги!</a:t>
            </a:r>
            <a:endParaRPr lang="bg-BG" sz="240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Други:</a:t>
            </a:r>
          </a:p>
          <a:p>
            <a:pPr eaLnBrk="1" hangingPunct="1">
              <a:buFontTx/>
              <a:buNone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Информация за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IAGP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изпратена от Габи Тарашоева: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Нашият следващ международен конгрес ще се проведе в Rovinj, Croatia, на тема “Despair and Desire in Times of Crisis: Groups in the city ... of the world” от 31 Aвгуст дo 5 Септември 2015., вкл. „отворени” активности с местните хора. 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en-GB" sz="2000" dirty="0" smtClean="0">
                <a:solidFill>
                  <a:schemeClr val="accent6">
                    <a:lumMod val="75000"/>
                  </a:schemeClr>
                </a:solidFill>
              </a:rPr>
              <a:t>IAGP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ще продължи да ко-спонсорира серия от регионални конференции за да улеснява международния обмен между различните подходи и поколения: </a:t>
            </a:r>
          </a:p>
          <a:p>
            <a:pPr eaLnBrk="1" hangingPunct="1">
              <a:defRPr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9th IAGP Pacific Rim Regional Congress/2</a:t>
            </a:r>
            <a:r>
              <a:rPr lang="en-GB" sz="1800" baseline="30000" dirty="0" smtClean="0">
                <a:solidFill>
                  <a:schemeClr val="accent6">
                    <a:lumMod val="75000"/>
                  </a:schemeClr>
                </a:solidFill>
              </a:rPr>
              <a:t>nd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Chinese Group Counselling and Group Psychotherapy Conference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в Пекин, от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20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д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o 24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март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2014; 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Международна психодрама конференция в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London, UK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от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28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.08 до 0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2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.09.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20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14: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Group Analytic Symposium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Lisbon, Portugal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от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28th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юли д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o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август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2014. 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Планира се регионална конференция в Южна Африка през февруари 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2015. 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Ежегодната лятна академия в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 Granada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през юни</a:t>
            </a:r>
            <a:r>
              <a:rPr lang="en-GB" sz="18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  <a:endParaRPr lang="bg-BG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bg-BG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ctrTitle"/>
          </p:nvPr>
        </p:nvSpPr>
        <p:spPr>
          <a:xfrm>
            <a:off x="838200" y="5500688"/>
            <a:ext cx="8305800" cy="795337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20 </a:t>
            </a: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години Българска Асоциация по Психотерапия</a:t>
            </a:r>
            <a:b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bg-BG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838200" y="6172200"/>
            <a:ext cx="8305800" cy="685800"/>
          </a:xfrm>
        </p:spPr>
        <p:txBody>
          <a:bodyPr/>
          <a:lstStyle/>
          <a:p>
            <a:pPr eaLnBrk="1" hangingPunct="1">
              <a:defRPr/>
            </a:pPr>
            <a:r>
              <a:rPr lang="bg-BG" b="1" dirty="0" smtClean="0">
                <a:solidFill>
                  <a:schemeClr val="accent6">
                    <a:lumMod val="75000"/>
                  </a:schemeClr>
                </a:solidFill>
              </a:rPr>
              <a:t>Честит Ден на Психотерапията, колеги!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3500438" y="1928813"/>
            <a:ext cx="5189537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bg-BG" sz="4800" dirty="0">
                <a:solidFill>
                  <a:schemeClr val="accent6">
                    <a:lumMod val="75000"/>
                  </a:schemeClr>
                </a:solidFill>
              </a:rPr>
              <a:t>Успех и наздраве, колеги!</a:t>
            </a:r>
          </a:p>
          <a:p>
            <a:pPr algn="l">
              <a:defRPr/>
            </a:pPr>
            <a:endParaRPr lang="bg-BG" sz="4800" dirty="0">
              <a:solidFill>
                <a:schemeClr val="accent6">
                  <a:lumMod val="75000"/>
                </a:schemeClr>
              </a:solidFill>
            </a:endParaRPr>
          </a:p>
          <a:p>
            <a:pPr algn="l">
              <a:defRPr/>
            </a:pPr>
            <a:r>
              <a:rPr lang="bg-BG" sz="4800" dirty="0">
                <a:solidFill>
                  <a:schemeClr val="accent6">
                    <a:lumMod val="75000"/>
                  </a:schemeClr>
                </a:solidFill>
              </a:rPr>
              <a:t>23.11.2013г.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Placeholder 4" descr="DSC03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785938" y="1214438"/>
            <a:ext cx="6000750" cy="4572000"/>
          </a:xfrm>
        </p:spPr>
      </p:pic>
      <p:sp>
        <p:nvSpPr>
          <p:cNvPr id="409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38" y="5715000"/>
            <a:ext cx="7358062" cy="804863"/>
          </a:xfrm>
        </p:spPr>
        <p:txBody>
          <a:bodyPr/>
          <a:lstStyle/>
          <a:p>
            <a:pPr eaLnBrk="1" hangingPunct="1">
              <a:defRPr/>
            </a:pPr>
            <a:endParaRPr lang="bg-BG" dirty="0" smtClean="0"/>
          </a:p>
          <a:p>
            <a:pPr eaLnBrk="1" hangingPunct="1"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Вече имаме история!</a:t>
            </a:r>
          </a:p>
          <a:p>
            <a:pPr eaLnBrk="1" hangingPunct="1"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Първото отбелязване на Деня на психотерапията – 23.11.2012 г.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750" y="357188"/>
            <a:ext cx="8858250" cy="4619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bg-BG" sz="2400" dirty="0">
                <a:solidFill>
                  <a:schemeClr val="bg1"/>
                </a:solidFill>
                <a:latin typeface="+mj-lt"/>
              </a:rPr>
              <a:t>Честит Ден на Психотерапията, колеги!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bg1"/>
                </a:solidFill>
              </a:rPr>
              <a:t>Честит Ден на Психотерапията, колеги!</a:t>
            </a:r>
            <a:endParaRPr lang="bg-BG" sz="24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V – Национална Конференция по Психотерапия</a:t>
            </a:r>
            <a:b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</a:b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“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Диалозите на психотерапията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 институционален обмен и регламентация”, София, 11-13.10.2013: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изведени насоки за развитие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Аргументи на УС по повод на годишните номинации на БАП и избора на отличените по случай Деня на психотерапията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Предложение от УС по повод драматично затруднения междуинституционален, междуетнически и междуличностен дискурс у нас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Други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Ден на психотерапията!</a:t>
            </a:r>
            <a:r>
              <a:rPr lang="bg-BG" sz="2400" smtClean="0">
                <a:cs typeface="Times New Roman" pitchFamily="18" charset="0"/>
              </a:rPr>
              <a:t/>
            </a:r>
            <a:br>
              <a:rPr lang="bg-BG" sz="2400" smtClean="0">
                <a:cs typeface="Times New Roman" pitchFamily="18" charset="0"/>
              </a:rPr>
            </a:br>
            <a:r>
              <a:rPr lang="bg-BG" sz="2400" smtClean="0">
                <a:cs typeface="Times New Roman" pitchFamily="18" charset="0"/>
              </a:rPr>
              <a:t>V – Национална Конференция по Психотерапия</a:t>
            </a:r>
            <a:br>
              <a:rPr lang="bg-BG" sz="2400" smtClean="0">
                <a:cs typeface="Times New Roman" pitchFamily="18" charset="0"/>
              </a:rPr>
            </a:br>
            <a:endParaRPr lang="bg-BG" sz="240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1000125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>
                <a:cs typeface="Times New Roman" pitchFamily="18" charset="0"/>
              </a:rPr>
              <a:t>	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“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Диалозите на психотерапията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институционален обмен и регламентация”, София, 11-13.10.2013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Групови членове на БАП: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Българско дружество по психодрама и групова терапия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Българска асоциация по фамилна терапия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Дружество на краткосрочните терапевти в България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Дружество по позитивна психотерапия в България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Българска асоциация по когнитивно-поведенческа терапия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Българско неорайхианско психотерапевтично дружество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Българска асоциация по музикотерапия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Българско общество по аналитична психология К. Г. Юнг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Група за развитие на психоаналитичната практика в България</a:t>
            </a:r>
          </a:p>
          <a:p>
            <a:pPr eaLnBrk="1" hangingPunct="1"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Кандидат групови членове: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Българска асоциация по арт-терапия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Българско общество за лаканианска психоанализа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</a:rPr>
              <a:t> Българско общество по групова анализа и групови процеси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Ден на психотерапията!</a:t>
            </a:r>
            <a:r>
              <a:rPr lang="bg-BG" sz="2400" smtClean="0">
                <a:cs typeface="Times New Roman" pitchFamily="18" charset="0"/>
              </a:rPr>
              <a:t/>
            </a:r>
            <a:br>
              <a:rPr lang="bg-BG" sz="2400" smtClean="0">
                <a:cs typeface="Times New Roman" pitchFamily="18" charset="0"/>
              </a:rPr>
            </a:br>
            <a:r>
              <a:rPr lang="bg-BG" sz="2400" smtClean="0">
                <a:cs typeface="Times New Roman" pitchFamily="18" charset="0"/>
              </a:rPr>
              <a:t>V – Национална Конференция по Психотерапия</a:t>
            </a:r>
            <a:br>
              <a:rPr lang="bg-BG" sz="2400" smtClean="0">
                <a:cs typeface="Times New Roman" pitchFamily="18" charset="0"/>
              </a:rPr>
            </a:br>
            <a:endParaRPr lang="bg-BG" sz="240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1000125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>
                <a:cs typeface="Times New Roman" pitchFamily="18" charset="0"/>
              </a:rPr>
              <a:t>	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“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Диалозите на психотерапията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- 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институционален обмен и регламентация”,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насоки за развитие: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Изграждане на </a:t>
            </a:r>
            <a:r>
              <a:rPr lang="bg-BG" sz="2000" b="1" i="1" dirty="0" smtClean="0">
                <a:solidFill>
                  <a:schemeClr val="accent6">
                    <a:lumMod val="75000"/>
                  </a:schemeClr>
                </a:solidFill>
              </a:rPr>
              <a:t>“системи за достъп”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до психотерапевтично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 и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помощ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 по линия на БАП: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Разработване на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единна “система/платформа за информиране и насочване” 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Работа по създаване на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Регистър на акредитираните обучителни институции по психотерапия към БАП</a:t>
            </a: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Създаване на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база данни на Университетските обучителни Програми и Курсове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, удовлетворяващи критериите за Общо (Базово) обучение на БАП (+клинични бази за стаж)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Създаване на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база данни с осъществените, текущите и предстоящите за изпълнение Проекти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 на членове и обучителни институции на БАП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Поддържане на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Регистъра на психотерапевтите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(във взаимодействие с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ДПБ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buFontTx/>
              <a:buNone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Ден на психотерапията!</a:t>
            </a:r>
            <a:r>
              <a:rPr lang="bg-BG" sz="2400" smtClean="0">
                <a:cs typeface="Times New Roman" pitchFamily="18" charset="0"/>
              </a:rPr>
              <a:t/>
            </a:r>
            <a:br>
              <a:rPr lang="bg-BG" sz="2400" smtClean="0">
                <a:cs typeface="Times New Roman" pitchFamily="18" charset="0"/>
              </a:rPr>
            </a:br>
            <a:r>
              <a:rPr lang="bg-BG" sz="2400" smtClean="0">
                <a:cs typeface="Times New Roman" pitchFamily="18" charset="0"/>
              </a:rPr>
              <a:t>V – Национална Конференция по Психотерапия</a:t>
            </a:r>
            <a:br>
              <a:rPr lang="bg-BG" sz="2400" smtClean="0">
                <a:cs typeface="Times New Roman" pitchFamily="18" charset="0"/>
              </a:rPr>
            </a:br>
            <a:endParaRPr lang="bg-BG" sz="240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1000125" y="1143000"/>
            <a:ext cx="8001000" cy="5715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Актуализация на Работната група по Проектозакона за психотерапията (консултиране и с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Българската асоциация за закрила на пациентите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Активизиране на стартиралите функционални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Работни групи:</a:t>
            </a:r>
          </a:p>
          <a:p>
            <a:pPr eaLnBrk="1" hangingPunct="1">
              <a:buFontTx/>
              <a:buNone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Предложение: Работните групи да поддържат текущ диалог с УС на БАП най-малко 2 пъти годишно (Работни срещи)?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“Постоянно действащ психотерапевтичен семинар”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“Научно-изследователска дейност”</a:t>
            </a:r>
          </a:p>
          <a:p>
            <a:pPr lvl="1" eaLnBrk="1" hangingPunct="1">
              <a:buFont typeface="Wingdings" pitchFamily="2" charset="2"/>
              <a:buChar char="ü"/>
              <a:defRPr/>
            </a:pP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“Публицистична дейност” (вкл. “Годишник на БАП”)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“Издаване” на електронен и/или хартиен носител на представените на конференцията теми и конкретни случаи/проекти, във вид на Сборник: е-</a:t>
            </a:r>
            <a:r>
              <a:rPr lang="fr-CA" sz="2000" dirty="0" smtClean="0">
                <a:solidFill>
                  <a:schemeClr val="accent6">
                    <a:lumMod val="75000"/>
                  </a:schemeClr>
                </a:solidFill>
              </a:rPr>
              <a:t>mail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Bapjournal@abv.bg</a:t>
            </a:r>
          </a:p>
          <a:p>
            <a:pPr eaLnBrk="1" hangingPunct="1">
              <a:buFont typeface="Wingdings" pitchFamily="2" charset="2"/>
              <a:buChar char="q"/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При възможност активизиране на стартиралите функционални 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“Контактни групи за легитимиране и активно взаимодействие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”:МЗ, МОН, МТСП, ДАЗД, Университети,       Неправителствени организации (вкл. пациентски) и т.н.</a:t>
            </a:r>
          </a:p>
          <a:p>
            <a:pPr eaLnBrk="1" hangingPunct="1">
              <a:buFontTx/>
              <a:buNone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/>
              <a:t>Ден на психотерапията!</a:t>
            </a:r>
            <a:r>
              <a:rPr lang="bg-BG" sz="2400" smtClean="0">
                <a:cs typeface="Times New Roman" pitchFamily="18" charset="0"/>
              </a:rPr>
              <a:t/>
            </a:r>
            <a:br>
              <a:rPr lang="bg-BG" sz="2400" smtClean="0">
                <a:cs typeface="Times New Roman" pitchFamily="18" charset="0"/>
              </a:rPr>
            </a:br>
            <a:r>
              <a:rPr lang="bg-BG" sz="2400" smtClean="0">
                <a:cs typeface="Times New Roman" pitchFamily="18" charset="0"/>
              </a:rPr>
              <a:t>V – Национална Конференция по Психотерапия</a:t>
            </a:r>
            <a:br>
              <a:rPr lang="bg-BG" sz="2400" smtClean="0">
                <a:cs typeface="Times New Roman" pitchFamily="18" charset="0"/>
              </a:rPr>
            </a:br>
            <a:endParaRPr lang="bg-BG" sz="240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000125" y="1143000"/>
            <a:ext cx="8001000" cy="5715000"/>
          </a:xfrm>
        </p:spPr>
        <p:txBody>
          <a:bodyPr/>
          <a:lstStyle/>
          <a:p>
            <a:pPr eaLnBrk="1" hangingPunct="1">
              <a:defRPr/>
            </a:pP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ЗАКОН ЗА ЗДРАВЕТО,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Чл. </a:t>
            </a:r>
            <a:r>
              <a:rPr lang="ru-RU" sz="2000" b="1" dirty="0" smtClean="0">
                <a:solidFill>
                  <a:srgbClr val="0070C0"/>
                </a:solidFill>
              </a:rPr>
              <a:t>149 (2),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(</a:t>
            </a:r>
            <a:r>
              <a:rPr lang="bg-BG" sz="2000" b="1" i="1" dirty="0" smtClean="0">
                <a:solidFill>
                  <a:schemeClr val="accent6">
                    <a:lumMod val="75000"/>
                  </a:schemeClr>
                </a:solidFill>
              </a:rPr>
              <a:t>в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 сила от 01.01.2005 г.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изм. ДВ. бр.102 от 21 Декември 2012г.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endParaRPr lang="en-US" sz="20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НАРЕДБА № 34 от 29.12.2006 г. за придобиване на специалност в системата на здравеопазването,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bg-BG" sz="2000" b="1" dirty="0" smtClean="0">
                <a:solidFill>
                  <a:srgbClr val="0070C0"/>
                </a:solidFill>
              </a:rPr>
              <a:t>Чл. 10. (2)</a:t>
            </a:r>
            <a:r>
              <a:rPr lang="bg-BG" sz="2000" i="1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g-BG" sz="2000" b="1" i="1" dirty="0" smtClean="0">
                <a:solidFill>
                  <a:schemeClr val="accent6">
                    <a:lumMod val="75000"/>
                  </a:schemeClr>
                </a:solidFill>
              </a:rPr>
              <a:t>(изм. и доп., бр. 55 от 17.06.2008г) 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НАРЕДБА № 1 от 11 януари 2007 Г. за условията и реда за провеждане на медицинските дейности, свързани с лечението на лицата с психични разстройства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(изм. ДВ. бр.22 от 2007г.)</a:t>
            </a:r>
          </a:p>
          <a:p>
            <a:pPr eaLnBrk="1" hangingPunct="1">
              <a:defRPr/>
            </a:pP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НАЦИОНАЛНА КЛАСИФИКАЦИЯ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НА ПРОФЕСИИТЕ И ДЛЪЖНОСТИТЕ 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-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НКПД-2011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>с влезлите в сила промени </a:t>
            </a: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от 01.01.2013 г.	</a:t>
            </a:r>
          </a:p>
          <a:p>
            <a:pPr eaLnBrk="1" hangingPunct="1">
              <a:defRPr/>
            </a:pPr>
            <a:r>
              <a:rPr lang="bg-BG" sz="2000" b="1" dirty="0" smtClean="0">
                <a:solidFill>
                  <a:schemeClr val="accent6">
                    <a:lumMod val="75000"/>
                  </a:schemeClr>
                </a:solidFill>
              </a:rPr>
              <a:t>2634	 Психолози		         2212 Лекари специалисти</a:t>
            </a: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2634	 6001	Психолог	         2212 7039 Лекар, психиатрия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2634	 6002	Психолог, клиничен	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2634	 6003	Психолог, училищен	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2634	 6004	</a:t>
            </a:r>
            <a:r>
              <a:rPr lang="bg-BG" sz="2000" dirty="0" smtClean="0">
                <a:solidFill>
                  <a:srgbClr val="0070C0"/>
                </a:solidFill>
              </a:rPr>
              <a:t>Психотерапевт 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	</a:t>
            </a:r>
          </a:p>
          <a:p>
            <a:pPr eaLnBrk="1" hangingPunct="1">
              <a:defRPr/>
            </a:pPr>
            <a:endParaRPr lang="bg-BG" sz="2000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Placeholder 4" descr="DSC0300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85938" y="1812925"/>
            <a:ext cx="6215062" cy="3902075"/>
          </a:xfrm>
        </p:spPr>
      </p:pic>
      <p:sp>
        <p:nvSpPr>
          <p:cNvPr id="9219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5938" y="5715000"/>
            <a:ext cx="7358062" cy="804863"/>
          </a:xfrm>
        </p:spPr>
        <p:txBody>
          <a:bodyPr/>
          <a:lstStyle/>
          <a:p>
            <a:pPr eaLnBrk="1" hangingPunct="1">
              <a:defRPr/>
            </a:pPr>
            <a:endParaRPr lang="bg-BG" dirty="0" smtClean="0"/>
          </a:p>
          <a:p>
            <a:pPr eaLnBrk="1" hangingPunct="1"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Вече имаме история!</a:t>
            </a:r>
          </a:p>
          <a:p>
            <a:pPr eaLnBrk="1" hangingPunct="1"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Първото отбелязване на Деня на психотерапията – 23.11.2012 г.</a:t>
            </a:r>
          </a:p>
        </p:txBody>
      </p:sp>
      <p:sp>
        <p:nvSpPr>
          <p:cNvPr id="6" name="Rectangle 5"/>
          <p:cNvSpPr/>
          <p:nvPr/>
        </p:nvSpPr>
        <p:spPr>
          <a:xfrm>
            <a:off x="142875" y="428625"/>
            <a:ext cx="9001125" cy="4619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bg-BG" sz="2400" dirty="0">
                <a:solidFill>
                  <a:schemeClr val="bg1"/>
                </a:solidFill>
                <a:latin typeface="+mj-lt"/>
              </a:rPr>
              <a:t>Честит Ден на Психотерапията, колеги!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bg-BG" sz="2400" smtClean="0">
                <a:solidFill>
                  <a:schemeClr val="bg1"/>
                </a:solidFill>
              </a:rPr>
              <a:t>Честит Ден на Психотерапията, колеги!</a:t>
            </a:r>
            <a:endParaRPr lang="bg-BG" sz="240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990600" y="1143000"/>
            <a:ext cx="8001000" cy="57150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bg-BG" sz="2000" dirty="0" smtClean="0"/>
              <a:t>	</a:t>
            </a: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Годишно номиниране/отличаване по случай Деня на психотерапията: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Разработване и приемане на критерии за оценяване и номиниране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Цялостен принос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Стратегически принос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 Конкретен принос 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Други 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Разработване и приемане на процедури по номиниране и отличаване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Индивидуално номиниране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Номиниране от страна на Груповите членове на БАП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Номиниране от УС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Номиниране от други организации и структури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Други </a:t>
            </a:r>
          </a:p>
          <a:p>
            <a:pPr eaLnBrk="1" hangingPunct="1">
              <a:defRPr/>
            </a:pPr>
            <a:r>
              <a:rPr lang="bg-BG" sz="2000" dirty="0" smtClean="0">
                <a:solidFill>
                  <a:schemeClr val="accent6">
                    <a:lumMod val="75000"/>
                  </a:schemeClr>
                </a:solidFill>
              </a:rPr>
              <a:t>Комисия по номинирането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r>
              <a:rPr lang="bg-BG" sz="1800" dirty="0" smtClean="0">
                <a:solidFill>
                  <a:schemeClr val="accent6">
                    <a:lumMod val="75000"/>
                  </a:schemeClr>
                </a:solidFill>
              </a:rPr>
              <a:t>От УС; Съвместно с  представители на Гр.Чл.; избор на ОС ?</a:t>
            </a: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16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1" eaLnBrk="1" hangingPunct="1">
              <a:buFont typeface="Wingdings" pitchFamily="2" charset="2"/>
              <a:buChar char="q"/>
              <a:defRPr/>
            </a:pPr>
            <a:endParaRPr lang="bg-BG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7">
  <a:themeElements>
    <a:clrScheme name="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4">
        <a:dk1>
          <a:srgbClr val="000066"/>
        </a:dk1>
        <a:lt1>
          <a:srgbClr val="FFFFFF"/>
        </a:lt1>
        <a:dk2>
          <a:srgbClr val="0033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16">
        <a:dk1>
          <a:srgbClr val="FFFFFF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TP010286216</AuthoringAssetId>
    <AssetId xmlns="145c5697-5eb5-440b-b2f1-a8273fb59250">TS010286216</AssetId>
  </documentManagement>
</p:properties>
</file>

<file path=customXml/itemProps1.xml><?xml version="1.0" encoding="utf-8"?>
<ds:datastoreItem xmlns:ds="http://schemas.openxmlformats.org/officeDocument/2006/customXml" ds:itemID="{DE3036F7-0BC9-45B9-8B04-6A2D2125255E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C921F2D8-CC9E-4AB2-9512-E0B5C4E2A0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6F21E73-0726-4CCD-841E-2744A0C384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4.xml><?xml version="1.0" encoding="utf-8"?>
<ds:datastoreItem xmlns:ds="http://schemas.openxmlformats.org/officeDocument/2006/customXml" ds:itemID="{9B48B8A2-BB25-4B3A-80CB-9D0606BB2FC8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37</Template>
  <TotalTime>412</TotalTime>
  <Words>206</Words>
  <Application>Microsoft Office PowerPoint</Application>
  <PresentationFormat>On-screen Show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37</vt:lpstr>
      <vt:lpstr>20 години Българска Асоциация по Психотерапия </vt:lpstr>
      <vt:lpstr>Slide 2</vt:lpstr>
      <vt:lpstr>Честит Ден на Психотерапията, колеги!</vt:lpstr>
      <vt:lpstr>Ден на психотерапията! V – Национална Конференция по Психотерапия </vt:lpstr>
      <vt:lpstr>Ден на психотерапията! V – Национална Конференция по Психотерапия </vt:lpstr>
      <vt:lpstr>Ден на психотерапията! V – Национална Конференция по Психотерапия </vt:lpstr>
      <vt:lpstr>Ден на психотерапията! V – Национална Конференция по Психотерапия </vt:lpstr>
      <vt:lpstr>Slide 8</vt:lpstr>
      <vt:lpstr>Честит Ден на Психотерапията, колеги!</vt:lpstr>
      <vt:lpstr>Честит Ден на Психотерапията, колеги!</vt:lpstr>
      <vt:lpstr>Честит Ден на Психотерапията, колеги!</vt:lpstr>
      <vt:lpstr>Честит Ден на Психотерапията, колеги!</vt:lpstr>
      <vt:lpstr>20 години Българска Асоциация по Психотерапия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 години Българска Асоциация по Психотерапия </dc:title>
  <dc:creator>Dimo</dc:creator>
  <cp:lastModifiedBy>PRIVATE</cp:lastModifiedBy>
  <cp:revision>38</cp:revision>
  <dcterms:created xsi:type="dcterms:W3CDTF">2013-11-23T09:54:16Z</dcterms:created>
  <dcterms:modified xsi:type="dcterms:W3CDTF">2014-10-03T14:23:56Z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PInstallLocation">
    <vt:lpwstr>{My Templates}</vt:lpwstr>
  </property>
  <property fmtid="{D5CDD505-2E9C-101B-9397-08002B2CF9AE}" pid="3" name="PrimaryImageGen">
    <vt:lpwstr>true</vt:lpwstr>
  </property>
  <property fmtid="{D5CDD505-2E9C-101B-9397-08002B2CF9AE}" pid="4" name="BugNumber">
    <vt:lpwstr>191</vt:lpwstr>
  </property>
  <property fmtid="{D5CDD505-2E9C-101B-9397-08002B2CF9AE}" pid="5" name="TPCommandLine">
    <vt:lpwstr>{PP} /n {FilePath}</vt:lpwstr>
  </property>
  <property fmtid="{D5CDD505-2E9C-101B-9397-08002B2CF9AE}" pid="6" name="TemplateStatus">
    <vt:lpwstr>Complete</vt:lpwstr>
  </property>
  <property fmtid="{D5CDD505-2E9C-101B-9397-08002B2CF9AE}" pid="7" name="TPAppVersion">
    <vt:lpwstr>11</vt:lpwstr>
  </property>
  <property fmtid="{D5CDD505-2E9C-101B-9397-08002B2CF9AE}" pid="8" name="ContentTypeId">
    <vt:lpwstr>0x0101006025706CF4CD034688BEBAE97A2E701D020200C3831ACA17D8814887A164412888521E</vt:lpwstr>
  </property>
  <property fmtid="{D5CDD505-2E9C-101B-9397-08002B2CF9AE}" pid="9" name="IsDeleted">
    <vt:lpwstr>false</vt:lpwstr>
  </property>
  <property fmtid="{D5CDD505-2E9C-101B-9397-08002B2CF9AE}" pid="10" name="Milestone">
    <vt:lpwstr>Continuous</vt:lpwstr>
  </property>
  <property fmtid="{D5CDD505-2E9C-101B-9397-08002B2CF9AE}" pid="11" name="APAuthor">
    <vt:lpwstr>191</vt:lpwstr>
  </property>
  <property fmtid="{D5CDD505-2E9C-101B-9397-08002B2CF9AE}" pid="12" name="TrustLevel">
    <vt:lpwstr>Microsoft Managed Content</vt:lpwstr>
  </property>
  <property fmtid="{D5CDD505-2E9C-101B-9397-08002B2CF9AE}" pid="13" name="IsSearchable">
    <vt:lpwstr>false</vt:lpwstr>
  </property>
  <property fmtid="{D5CDD505-2E9C-101B-9397-08002B2CF9AE}" pid="14" name="NumericId">
    <vt:lpwstr>-1</vt:lpwstr>
  </property>
  <property fmtid="{D5CDD505-2E9C-101B-9397-08002B2CF9AE}" pid="15" name="PublishTargets">
    <vt:lpwstr>OfficeOnline</vt:lpwstr>
  </property>
  <property fmtid="{D5CDD505-2E9C-101B-9397-08002B2CF9AE}" pid="16" name="TPFriendlyName">
    <vt:lpwstr>Slide 1</vt:lpwstr>
  </property>
  <property fmtid="{D5CDD505-2E9C-101B-9397-08002B2CF9AE}" pid="17" name="TPLaunchHelpLinkType">
    <vt:lpwstr>Template</vt:lpwstr>
  </property>
  <property fmtid="{D5CDD505-2E9C-101B-9397-08002B2CF9AE}" pid="18" name="OpenTemplate">
    <vt:lpwstr>true</vt:lpwstr>
  </property>
  <property fmtid="{D5CDD505-2E9C-101B-9397-08002B2CF9AE}" pid="19" name="SourceTitle">
    <vt:lpwstr>Unity cutouts design template</vt:lpwstr>
  </property>
  <property fmtid="{D5CDD505-2E9C-101B-9397-08002B2CF9AE}" pid="20" name="TPLaunchHelpLink">
    <vt:lpwstr/>
  </property>
  <property fmtid="{D5CDD505-2E9C-101B-9397-08002B2CF9AE}" pid="21" name="APEditor">
    <vt:lpwstr>92</vt:lpwstr>
  </property>
  <property fmtid="{D5CDD505-2E9C-101B-9397-08002B2CF9AE}" pid="22" name="TPApplication">
    <vt:lpwstr>PowerPoint</vt:lpwstr>
  </property>
  <property fmtid="{D5CDD505-2E9C-101B-9397-08002B2CF9AE}" pid="23" name="Provider">
    <vt:lpwstr>EY010241418</vt:lpwstr>
  </property>
  <property fmtid="{D5CDD505-2E9C-101B-9397-08002B2CF9AE}" pid="24" name="UACurrentWords">
    <vt:lpwstr>0</vt:lpwstr>
  </property>
  <property fmtid="{D5CDD505-2E9C-101B-9397-08002B2CF9AE}" pid="25" name="Applications">
    <vt:lpwstr>64;#PowerPoint 2003;#79;#Template 12;#65;#Microsoft Office PowerPoint 2007</vt:lpwstr>
  </property>
  <property fmtid="{D5CDD505-2E9C-101B-9397-08002B2CF9AE}" pid="26" name="UALocRecommendation">
    <vt:lpwstr>Never Localize</vt:lpwstr>
  </property>
  <property fmtid="{D5CDD505-2E9C-101B-9397-08002B2CF9AE}" pid="27" name="Title">
    <vt:lpwstr>Unity cutouts design template</vt:lpwstr>
  </property>
  <property fmtid="{D5CDD505-2E9C-101B-9397-08002B2CF9AE}" pid="28" name="PublishStatusLookup">
    <vt:lpwstr>261416</vt:lpwstr>
  </property>
  <property fmtid="{D5CDD505-2E9C-101B-9397-08002B2CF9AE}" pid="29" name="APTrustLevel">
    <vt:lpwstr>1.00000000000000</vt:lpwstr>
  </property>
  <property fmtid="{D5CDD505-2E9C-101B-9397-08002B2CF9AE}" pid="30" name="TPClientViewer">
    <vt:lpwstr>Microsoft Office PowerPoint</vt:lpwstr>
  </property>
  <property fmtid="{D5CDD505-2E9C-101B-9397-08002B2CF9AE}" pid="31" name="TPComponent">
    <vt:lpwstr>PPTFiles</vt:lpwstr>
  </property>
  <property fmtid="{D5CDD505-2E9C-101B-9397-08002B2CF9AE}" pid="32" name="TPNamespace">
    <vt:lpwstr>POWERPNT</vt:lpwstr>
  </property>
  <property fmtid="{D5CDD505-2E9C-101B-9397-08002B2CF9AE}" pid="33" name="Content Type">
    <vt:lpwstr>OOFile</vt:lpwstr>
  </property>
</Properties>
</file>